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sldIdLst>
    <p:sldId id="385" r:id="rId5"/>
    <p:sldId id="377" r:id="rId6"/>
    <p:sldId id="378" r:id="rId7"/>
    <p:sldId id="372" r:id="rId8"/>
    <p:sldId id="397" r:id="rId9"/>
    <p:sldId id="399" r:id="rId10"/>
    <p:sldId id="401" r:id="rId11"/>
    <p:sldId id="402" r:id="rId12"/>
    <p:sldId id="403" r:id="rId13"/>
    <p:sldId id="404" r:id="rId14"/>
    <p:sldId id="405" r:id="rId15"/>
    <p:sldId id="3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resources" id="{512450E3-22E4-1A4C-9A87-D0EDCE92C534}">
          <p14:sldIdLst>
            <p14:sldId id="385"/>
            <p14:sldId id="377"/>
            <p14:sldId id="378"/>
            <p14:sldId id="372"/>
            <p14:sldId id="397"/>
            <p14:sldId id="399"/>
            <p14:sldId id="401"/>
            <p14:sldId id="402"/>
            <p14:sldId id="403"/>
            <p14:sldId id="404"/>
            <p14:sldId id="405"/>
            <p14:sldId id="392"/>
          </p14:sldIdLst>
        </p14:section>
        <p14:section name="Sample presentation" id="{7A411ED8-2707-F646-972D-9EFD94AB383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327309-00C7-9258-8C60-A5C151FEECBD}" name="Sara Ellis" initials="SE" userId="S::sara.ellis@cancer.org.uk::157a8349-7976-4641-b350-f28cc8173f88" providerId="AD"/>
  <p188:author id="{DEC59F36-9E88-5AAF-5602-737B6C955BD2}" name="Rebecca Martinho" initials="RM" userId="S::Rebecca.Martinho@cancer.org.uk::cde0260c-0502-4c9d-b199-1965cab53851" providerId="AD"/>
  <p188:author id="{57CAD9B5-DA41-F7E6-EF5C-88DDF2039E7B}" name="Ana Barros" initials="AB" userId="S::ana.barros@cancer.org.uk::4652f687-4606-4eb8-bbf2-331d4a5b3002" providerId="AD"/>
  <p188:author id="{7202C1BE-F63C-D7E1-C173-0E544715F9C3}" name="Rachael George" initials="RG" userId="S::rachael.george@cancer.org.uk::dcd2cbc3-c657-4b40-a04e-bd98a7ae8d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4F5BC-6145-26A6-DBF2-05EACEA6BBBC}" v="1" dt="2023-11-23T10:18:35.071"/>
    <p1510:client id="{AAA5F9D0-ED93-B22A-B2BC-828957DD54D1}" v="19" dt="2023-11-23T10:26:37.067"/>
    <p1510:client id="{C2DEBECC-E3A2-4B6E-92BB-5BAB894F00C6}" v="18" dt="2023-11-23T10:59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6"/>
    <p:restoredTop sz="94610"/>
  </p:normalViewPr>
  <p:slideViewPr>
    <p:cSldViewPr snapToGrid="0">
      <p:cViewPr varScale="1">
        <p:scale>
          <a:sx n="96" d="100"/>
          <a:sy n="96" d="100"/>
        </p:scale>
        <p:origin x="19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68CD-6134-7E48-9DE7-FEB4FB24A965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8833-6303-A84B-BCE8-C8F834FB8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2E8C9E-8A04-01F6-7F7C-2BBF0C56AF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3F78010-EFD2-A87C-29E1-134C75380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0619C7-E4A0-7D70-495D-7F1758B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1527472"/>
            <a:ext cx="6889199" cy="505270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546E0E-9150-30A4-66BA-A53AA755A1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4251267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A25683-DFBB-6D16-D35D-BE538A301B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918BC6-8707-6EDB-0176-325EAD0087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3714392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62297D-3112-D12E-38EC-130833FFB4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475065"/>
            <a:ext cx="7162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421351-9391-EEB7-E063-76C2B54C8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57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2175EC-4CCE-8BFE-F21C-D1D9B3329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F117E4-7D27-1CCA-C3F3-8917A6927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251" y="1022115"/>
            <a:ext cx="5375542" cy="5929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250" y="1582308"/>
            <a:ext cx="5660695" cy="9167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6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break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7557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9217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6628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4" y="4013199"/>
            <a:ext cx="6266816" cy="215895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big bold statement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976-EC72-A22C-D35A-8E69DFC0D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881" y="4728589"/>
            <a:ext cx="1891918" cy="3651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AAD091-8457-7AF5-F2CA-9FE9FF6B1F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5882" y="5147876"/>
            <a:ext cx="1891918" cy="11005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[Significant moment. Big or small]</a:t>
            </a:r>
          </a:p>
        </p:txBody>
      </p:sp>
    </p:spTree>
    <p:extLst>
      <p:ext uri="{BB962C8B-B14F-4D97-AF65-F5344CB8AC3E}">
        <p14:creationId xmlns:p14="http://schemas.microsoft.com/office/powerpoint/2010/main" val="1022533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1867648"/>
            <a:ext cx="11630025" cy="46855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857876"/>
            <a:ext cx="6266816" cy="79062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Title goes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642EEB-AEC5-86C4-562F-0E8D44A847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518C-9F2A-10DC-DB4A-E74FA3C934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CB30E4E-1BE9-A23B-6966-EA77A4BC256C}"/>
              </a:ext>
            </a:extLst>
          </p:cNvPr>
          <p:cNvSpPr txBox="1">
            <a:spLocks/>
          </p:cNvSpPr>
          <p:nvPr userDrawn="1"/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12000"/>
              </a:lnSpc>
              <a:defRPr sz="1400" b="0" i="0" kern="1200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9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59705B-88C8-0C14-BCD4-3D92B0973896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582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A9A19-DA33-00B6-DFF3-D06EDD7D7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line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6A90A2-998B-56B1-D664-00C745949F69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2302-7BBD-C1AA-F63F-7E88DD401D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48" y="1904002"/>
            <a:ext cx="6285189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E0581-574E-807B-D6DE-01524D276348}"/>
              </a:ext>
            </a:extLst>
          </p:cNvPr>
          <p:cNvCxnSpPr>
            <a:cxnSpLocks/>
          </p:cNvCxnSpPr>
          <p:nvPr userDrawn="1"/>
        </p:nvCxnSpPr>
        <p:spPr>
          <a:xfrm flipH="1">
            <a:off x="938150" y="1694358"/>
            <a:ext cx="109642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9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A49B38-CC85-1025-1C96-2C8CAE642ECC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AAA75E-14CE-A79A-26B2-DF156D7A8F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46" y="1352677"/>
            <a:ext cx="7616563" cy="33024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Cancer Research UK is doing.]”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8D1FEB-A633-7BBB-B14C-519435E38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946" y="4925280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866460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241390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2363889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99591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2386941"/>
            <a:ext cx="10921320" cy="37763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Ut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ligula,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libero </a:t>
            </a:r>
            <a:r>
              <a:rPr lang="en-GB" err="1"/>
              <a:t>vehicula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eros,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ligula in, </a:t>
            </a:r>
            <a:r>
              <a:rPr lang="en-GB" err="1"/>
              <a:t>consequat</a:t>
            </a:r>
            <a:r>
              <a:rPr lang="en-GB"/>
              <a:t> vestibulum ante.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908E9A0-2AE5-FCE9-9FB6-6D765EFFD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38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931831"/>
            <a:ext cx="9127572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4275786"/>
            <a:ext cx="9127573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A132325-2F49-1EC5-24F6-6116E82F1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8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43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261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2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11A468-F98D-E727-A7C1-08687B6001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1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178" y="1931831"/>
            <a:ext cx="6927504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2177" y="4275786"/>
            <a:ext cx="6927505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56384B-11C5-D8D3-642B-DE3E6AE313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5695" y="4009130"/>
            <a:ext cx="74863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2238428F-5295-30FA-0582-7B5D6B62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69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8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35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pic>
        <p:nvPicPr>
          <p:cNvPr id="29" name="Picture 28" descr="A picture containing graphics, star, creativity, art&#10;&#10;Description automatically generated">
            <a:extLst>
              <a:ext uri="{FF2B5EF4-FFF2-40B4-BE49-F238E27FC236}">
                <a16:creationId xmlns:a16="http://schemas.microsoft.com/office/drawing/2014/main" id="{A35EEC82-C9DB-33C8-C694-2124A8C9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1352677"/>
            <a:ext cx="1306520" cy="1306520"/>
          </a:xfrm>
          <a:prstGeom prst="rect">
            <a:avLst/>
          </a:prstGeom>
        </p:spPr>
      </p:pic>
      <p:pic>
        <p:nvPicPr>
          <p:cNvPr id="31" name="Picture 30" descr="A blue circle with pink ribbons and a check mark&#10;&#10;Description automatically generated with medium confidence">
            <a:extLst>
              <a:ext uri="{FF2B5EF4-FFF2-40B4-BE49-F238E27FC236}">
                <a16:creationId xmlns:a16="http://schemas.microsoft.com/office/drawing/2014/main" id="{29176CAD-8698-7B61-6D14-A85360B2D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1352677"/>
            <a:ext cx="1306520" cy="1306520"/>
          </a:xfrm>
          <a:prstGeom prst="rect">
            <a:avLst/>
          </a:prstGeom>
        </p:spPr>
      </p:pic>
      <p:pic>
        <p:nvPicPr>
          <p:cNvPr id="33" name="Picture 32" descr="A picture containing heart, graphics, creativity&#10;&#10;Description automatically generated">
            <a:extLst>
              <a:ext uri="{FF2B5EF4-FFF2-40B4-BE49-F238E27FC236}">
                <a16:creationId xmlns:a16="http://schemas.microsoft.com/office/drawing/2014/main" id="{BCF384D2-3B58-3F03-C2B6-422965A18F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4037539"/>
            <a:ext cx="1306520" cy="1306520"/>
          </a:xfrm>
          <a:prstGeom prst="rect">
            <a:avLst/>
          </a:prstGeom>
        </p:spPr>
      </p:pic>
      <p:pic>
        <p:nvPicPr>
          <p:cNvPr id="35" name="Picture 34" descr="A picture containing graphics, graphic design, creativity, design&#10;&#10;Description automatically generated">
            <a:extLst>
              <a:ext uri="{FF2B5EF4-FFF2-40B4-BE49-F238E27FC236}">
                <a16:creationId xmlns:a16="http://schemas.microsoft.com/office/drawing/2014/main" id="{CCA3DF9A-E244-BB70-0A86-EEF04BC44E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4037539"/>
            <a:ext cx="1306520" cy="130652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52D2EB1-F99B-948E-3DBC-B47F96C3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41F2B907-7D9D-B840-BE35-859612C51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434" y="1328926"/>
            <a:ext cx="3605547" cy="830997"/>
          </a:xfrm>
          <a:prstGeom prst="rect">
            <a:avLst/>
          </a:prstGeom>
        </p:spPr>
        <p:txBody>
          <a:bodyPr/>
          <a:lstStyle>
            <a:lvl1pPr algn="l">
              <a:lnSpc>
                <a:spcPct val="113000"/>
              </a:lnSpc>
              <a:defRPr sz="4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values</a:t>
            </a:r>
            <a:endParaRPr lang="en-US"/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C0850DA-C7DD-A3B3-0417-EAEB050D65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5209140"/>
            <a:ext cx="2501900" cy="1143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995FFC5-5298-53DB-EC07-A3C841AAB63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2659197"/>
            <a:ext cx="2501900" cy="1143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1CD14FC-905B-6624-E6D6-1B40E5CB06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2655439"/>
            <a:ext cx="3136900" cy="114300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4D06A66-1F89-1570-88FF-2790A2BD248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5209140"/>
            <a:ext cx="313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6FD74C-63BB-80E8-16C5-DD9AF5016B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50"/>
            <a:ext cx="5063448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64AB-AE50-EBD2-B105-B495BC24A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6" y="2461949"/>
            <a:ext cx="6077263" cy="3227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Brand statement one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261482-6F94-6656-13F5-1F3505F716F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9732" y="2268541"/>
            <a:ext cx="63566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6106EB3-A401-94B6-3E8B-54D2E4A263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1633937"/>
            <a:ext cx="5375542" cy="402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impact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2E94611-0FEB-FECC-0492-DB0F1E476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59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+ top 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377635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copy. 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0005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7037" y="337519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7037" y="429230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7037" y="5315327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8914428" y="2405534"/>
            <a:ext cx="327757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6C4424-5D12-2223-4470-036BEE23BE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23602" y="329002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3F24BFD-0086-7012-E7C9-C08631CE7C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23602" y="423950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AA1DFC-B17C-78F6-A32E-76D1110B61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23602" y="518898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9549DE-3291-0C98-F8AB-12E8DE6D41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3602" y="2522393"/>
            <a:ext cx="217843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2489DD5-8811-6461-8E9A-F6D0F4F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652687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98134F-0D7B-D662-B750-1F85304C92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1551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bulleted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24AA1C-3125-CCE4-0C88-D12DA85530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60" y="4091050"/>
            <a:ext cx="7150332" cy="18213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numbered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095DC58D-4E38-E2DD-DE1E-E210675C3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66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p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044007" y="1508344"/>
            <a:ext cx="71479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22E0A5-FF35-4F26-3EA8-C1D9DBD0A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0369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7DF3990-7E9F-1BEA-66AB-DD91AC6FB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30369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FC7DF1-BC74-4541-012C-EBC4244825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30369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2733FEA-3EDA-E040-843C-BD4DAED2DD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73052" y="904010"/>
            <a:ext cx="4361294" cy="56491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0C419C-01A8-BFBE-F218-0B1713519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58281" y="1667245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F75BC-E125-D723-88F9-89EF3E40FE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58281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86C8E2-1A43-2E9C-E70E-058C709FCD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8281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BD65D-6340-E42B-6284-FFC1FE749A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58281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1279C5-355B-04BE-87C9-D3A3A72E56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2005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65414C1-3EA5-8F09-7ECA-0C51CD9A7E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42005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12F07E-EBB9-FF77-C570-CDEE72274D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42005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ECCFBFC-7F71-944B-C841-0DACB7ED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5375542" cy="37763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diam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941388"/>
            <a:ext cx="5807075" cy="5643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C501585-4160-5EC2-1967-E2293A1A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9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83440"/>
            <a:ext cx="7227679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9677" y="3429000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B511A1-5F77-1757-0C5A-B52E924A3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4822" y="4860448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FDC4A-B61A-93A0-17B5-30CD8E1283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E601AD5-2101-E961-2F6B-BEA9EE5EC2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33600" cy="69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700F-103E-4D23-4D37-4CECF30DF9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9677" y="1893346"/>
            <a:ext cx="3930704" cy="1523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heading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3D266D-30B8-655B-0D8E-5B8E156C6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846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E54262-7BCA-9DD0-FA91-5B794DD102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3841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78F4A17-6E89-7D6B-33A0-3E1E233D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86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2027218"/>
            <a:ext cx="516655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Partnership slide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35338" y="941387"/>
            <a:ext cx="3823818" cy="2716213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98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C2AFDF7-388C-E747-8E30-28BCB10B31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1255" y="941388"/>
            <a:ext cx="3332593" cy="86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Partnership 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0D43CEC-B1F5-3DF5-3439-37138392877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35338" y="3798887"/>
            <a:ext cx="2571750" cy="27162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BDCE02D-657E-2A87-0BF4-5DDF7772F5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9048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DD5D9FE-19CD-C6C4-2612-48F25CDB5D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5987" y="3913082"/>
            <a:ext cx="3273594" cy="431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Since [date], we’ve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35640F48-8904-1588-C3B0-A7700F3C6F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04315" y="941387"/>
            <a:ext cx="2098124" cy="271621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299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760078A7-F040-8ADE-4B0E-9F09F3E84F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1612" y="4939309"/>
            <a:ext cx="1580306" cy="476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£</a:t>
            </a:r>
            <a:r>
              <a:rPr lang="en-US" err="1"/>
              <a:t>Xm</a:t>
            </a:r>
            <a:endParaRPr lang="en-US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07B9AB60-283B-C3B5-AE3E-2B759AA7BD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71611" y="5929757"/>
            <a:ext cx="886287" cy="4042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2E11F6AF-CBB3-7F25-E069-22FF496424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88240" y="4566943"/>
            <a:ext cx="2325184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raised a total of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B94C078-31FE-B976-AA96-D5B6AB7002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5019" y="5557391"/>
            <a:ext cx="3200811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hosted a number of events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B11A950-BB41-661B-B449-25BA1BE9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20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352677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[A case study about someone]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F73FF1-B95E-CA90-B4E5-86169052BB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695699"/>
            <a:ext cx="3874067" cy="38886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/>
              <a:t>Insert short case study copy. </a:t>
            </a:r>
            <a:r>
              <a:rPr lang="en-GB" sz="1800">
                <a:solidFill>
                  <a:srgbClr val="000000"/>
                </a:solidFill>
                <a:effectLst/>
              </a:rPr>
              <a:t>Lorem ipsum </a:t>
            </a:r>
            <a:r>
              <a:rPr lang="en-GB" sz="1800" err="1">
                <a:solidFill>
                  <a:srgbClr val="000000"/>
                </a:solidFill>
                <a:effectLst/>
              </a:rPr>
              <a:t>dolor</a:t>
            </a:r>
            <a:r>
              <a:rPr lang="en-GB" sz="1800">
                <a:solidFill>
                  <a:srgbClr val="000000"/>
                </a:solidFill>
                <a:effectLst/>
              </a:rPr>
              <a:t>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consectetur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adipiscing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Aliquam</a:t>
            </a:r>
            <a:r>
              <a:rPr lang="en-GB" sz="1800">
                <a:solidFill>
                  <a:srgbClr val="000000"/>
                </a:solidFill>
                <a:effectLst/>
              </a:rPr>
              <a:t> id porta </a:t>
            </a:r>
            <a:r>
              <a:rPr lang="en-GB" sz="1800" err="1">
                <a:solidFill>
                  <a:srgbClr val="000000"/>
                </a:solidFill>
                <a:effectLst/>
              </a:rPr>
              <a:t>velit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Suspendisse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potenti</a:t>
            </a:r>
            <a:r>
              <a:rPr lang="en-GB" sz="1800">
                <a:solidFill>
                  <a:srgbClr val="000000"/>
                </a:solidFill>
                <a:effectLst/>
              </a:rPr>
              <a:t>. Ut et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iaculis</a:t>
            </a:r>
            <a:r>
              <a:rPr lang="en-GB" sz="1800">
                <a:solidFill>
                  <a:srgbClr val="000000"/>
                </a:solidFill>
                <a:effectLst/>
              </a:rPr>
              <a:t>, semper </a:t>
            </a:r>
            <a:r>
              <a:rPr lang="en-GB" sz="1800" err="1">
                <a:solidFill>
                  <a:srgbClr val="000000"/>
                </a:solidFill>
                <a:effectLst/>
              </a:rPr>
              <a:t>erat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vel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tincidunt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. In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eros id </a:t>
            </a:r>
            <a:r>
              <a:rPr lang="en-GB" sz="1800" err="1">
                <a:solidFill>
                  <a:srgbClr val="000000"/>
                </a:solidFill>
                <a:effectLst/>
              </a:rPr>
              <a:t>est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dapibus</a:t>
            </a:r>
            <a:r>
              <a:rPr lang="en-GB" sz="1800">
                <a:solidFill>
                  <a:srgbClr val="000000"/>
                </a:solidFill>
                <a:effectLst/>
              </a:rPr>
              <a:t> pulvinar in ac </a:t>
            </a:r>
            <a:r>
              <a:rPr lang="en-GB" sz="1800" err="1">
                <a:solidFill>
                  <a:srgbClr val="000000"/>
                </a:solidFill>
                <a:effectLst/>
              </a:rPr>
              <a:t>felis</a:t>
            </a:r>
            <a:r>
              <a:rPr lang="en-GB" sz="1800">
                <a:solidFill>
                  <a:srgbClr val="000000"/>
                </a:solidFill>
                <a:effectLst/>
              </a:rPr>
              <a:t>. Nam </a:t>
            </a:r>
            <a:r>
              <a:rPr lang="en-GB" sz="1800" err="1">
                <a:solidFill>
                  <a:srgbClr val="000000"/>
                </a:solidFill>
                <a:effectLst/>
              </a:rPr>
              <a:t>ullamcorper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porttitor</a:t>
            </a:r>
            <a:r>
              <a:rPr lang="en-GB" sz="1800">
                <a:solidFill>
                  <a:srgbClr val="000000"/>
                </a:solidFill>
                <a:effectLst/>
              </a:rPr>
              <a:t> libero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condimentum</a:t>
            </a:r>
            <a:r>
              <a:rPr lang="en-GB" sz="1800">
                <a:solidFill>
                  <a:srgbClr val="000000"/>
                </a:solidFill>
                <a:effectLst/>
              </a:rPr>
              <a:t>. Nam fermentum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orci</a:t>
            </a:r>
            <a:r>
              <a:rPr lang="en-GB" sz="1800">
                <a:solidFill>
                  <a:srgbClr val="000000"/>
                </a:solidFill>
                <a:effectLst/>
              </a:rPr>
              <a:t> id </a:t>
            </a:r>
            <a:r>
              <a:rPr lang="en-GB" sz="1800" err="1">
                <a:solidFill>
                  <a:srgbClr val="000000"/>
                </a:solidFill>
                <a:effectLst/>
              </a:rPr>
              <a:t>accumsan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9C6DED80-0930-A09E-C6AC-8D86D923B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C1D27A2-DEA5-5E5E-06BC-4F49976C8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79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6FD62-95E3-8250-6256-E5E0C5F4A9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4238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6A2CB5-E5F0-F348-8BF4-78D9292206DA}"/>
              </a:ext>
            </a:extLst>
          </p:cNvPr>
          <p:cNvSpPr/>
          <p:nvPr userDrawn="1"/>
        </p:nvSpPr>
        <p:spPr>
          <a:xfrm>
            <a:off x="7790213" y="2919177"/>
            <a:ext cx="3009310" cy="3009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9FEA23-4D23-E89F-B505-7D714350A0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97" y="5233330"/>
            <a:ext cx="1972784" cy="327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B36E12-0786-69A4-0C6B-1C073D892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066E7C-0D5A-75AC-6202-FB2853C003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F4579D0-BC4E-EF93-C0CA-83548C5EB6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97" y="5650594"/>
            <a:ext cx="1972784" cy="763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4841E6-2369-55FA-7205-0D7A06C7C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501" y="3836680"/>
            <a:ext cx="1972784" cy="2963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9E0337-6CF9-280D-70C4-5F972A22B8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77501" y="4253943"/>
            <a:ext cx="1972784" cy="8796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E7F1E50-3136-35C3-0117-B0B0F09D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AA1A67-643C-9A24-E18C-8BE3B3CFC2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08229" y="929513"/>
            <a:ext cx="5375542" cy="5647436"/>
          </a:xfrm>
          <a:custGeom>
            <a:avLst/>
            <a:gdLst>
              <a:gd name="connsiteX0" fmla="*/ 0 w 5375542"/>
              <a:gd name="connsiteY0" fmla="*/ 0 h 5647436"/>
              <a:gd name="connsiteX1" fmla="*/ 5375542 w 5375542"/>
              <a:gd name="connsiteY1" fmla="*/ 0 h 5647436"/>
              <a:gd name="connsiteX2" fmla="*/ 5375542 w 5375542"/>
              <a:gd name="connsiteY2" fmla="*/ 2076600 h 5647436"/>
              <a:gd name="connsiteX3" fmla="*/ 5290004 w 5375542"/>
              <a:gd name="connsiteY3" fmla="*/ 2107907 h 5647436"/>
              <a:gd name="connsiteX4" fmla="*/ 4371029 w 5375542"/>
              <a:gd name="connsiteY4" fmla="*/ 3494319 h 5647436"/>
              <a:gd name="connsiteX5" fmla="*/ 5290004 w 5375542"/>
              <a:gd name="connsiteY5" fmla="*/ 4880731 h 5647436"/>
              <a:gd name="connsiteX6" fmla="*/ 5375542 w 5375542"/>
              <a:gd name="connsiteY6" fmla="*/ 4912038 h 5647436"/>
              <a:gd name="connsiteX7" fmla="*/ 5375542 w 5375542"/>
              <a:gd name="connsiteY7" fmla="*/ 5647436 h 5647436"/>
              <a:gd name="connsiteX8" fmla="*/ 0 w 5375542"/>
              <a:gd name="connsiteY8" fmla="*/ 5647436 h 56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5542" h="5647436">
                <a:moveTo>
                  <a:pt x="0" y="0"/>
                </a:moveTo>
                <a:lnTo>
                  <a:pt x="5375542" y="0"/>
                </a:lnTo>
                <a:lnTo>
                  <a:pt x="5375542" y="2076600"/>
                </a:lnTo>
                <a:lnTo>
                  <a:pt x="5290004" y="2107907"/>
                </a:lnTo>
                <a:cubicBezTo>
                  <a:pt x="4749961" y="2336327"/>
                  <a:pt x="4371029" y="2871071"/>
                  <a:pt x="4371029" y="3494319"/>
                </a:cubicBezTo>
                <a:cubicBezTo>
                  <a:pt x="4371029" y="4117568"/>
                  <a:pt x="4749961" y="4652312"/>
                  <a:pt x="5290004" y="4880731"/>
                </a:cubicBezTo>
                <a:lnTo>
                  <a:pt x="5375542" y="4912038"/>
                </a:lnTo>
                <a:lnTo>
                  <a:pt x="5375542" y="5647436"/>
                </a:lnTo>
                <a:lnTo>
                  <a:pt x="0" y="564743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5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095897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736" y="1608193"/>
            <a:ext cx="2033103" cy="765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Welcome &amp; introductions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8F160D5-88D5-C7F4-6D85-5F17D8396B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91736" y="3263905"/>
            <a:ext cx="2033103" cy="725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350E0D4C-694A-36C7-41AD-CB9C1D3DD5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1736" y="4960992"/>
            <a:ext cx="2033103" cy="7800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C6279E7-851E-859B-68C1-468C88B547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2646" y="1608193"/>
            <a:ext cx="2033103" cy="7651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2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E82C10B-2651-B01B-6519-71C21699C2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2646" y="3263905"/>
            <a:ext cx="2033103" cy="7257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3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47B1837-48B1-6619-1C3E-2C6AB8B7A3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2646" y="4960992"/>
            <a:ext cx="2033103" cy="7800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D58AA-3DD6-A6FA-935A-2CF9EAFA81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0594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BCF47-A418-A097-AA19-6AF7DAA98F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80594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7F2CA3-3687-9303-8B3B-0647090C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0594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61D7AF-158B-541D-4B14-67F86D6ABA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9546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CBA714-92F2-B6B3-B899-223756AAA8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546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0A0160-C117-F164-22D5-6EB1955A13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9546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F14DB0-5D47-4220-520F-05EAF9EE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29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709961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Subjects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0521C44-7799-AC17-3B9A-01A6949686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51449" y="1349638"/>
            <a:ext cx="2571750" cy="16669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8AFB3BE-2F3C-9A62-44D6-A414A969D5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51449" y="3139996"/>
            <a:ext cx="2571750" cy="1666997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48C06D0-61B8-526E-6667-F96FF1C0554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51449" y="4930508"/>
            <a:ext cx="2571750" cy="166699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F8467E-789F-6F49-CE49-91EB9AFA3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75127" y="3178382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3A6A2-D279-E821-D2D9-92EF707EAC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75126" y="3472984"/>
            <a:ext cx="4827311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68BB799-53B6-0105-04D7-172EF86E0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75127" y="4965619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7248A6B-68C9-4B7B-C80D-0207EEF6E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127" y="5260221"/>
            <a:ext cx="4827310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6BF32D5-1305-27B2-FF79-EFA3D79E6A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75127" y="1370363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BA15-4447-C8C0-BAE5-3EE5A9659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127" y="1664965"/>
            <a:ext cx="4827312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CA9C067-830C-0CC0-A7AD-8E06EA71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17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3704319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464272"/>
            <a:ext cx="2318558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First objective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55416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55417" y="4464273"/>
            <a:ext cx="2509684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Second objective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605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5606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Third objective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5634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4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05635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Fourth objective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09668543-B730-F744-13D9-CF5D4435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611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7178442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57BD08-DDB8-CB51-E34B-670FF42A08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304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08E9AEF-31AD-4BCC-4E3F-D8617D4786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305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A5EEC56-FBB6-A471-DAE4-367D4B018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7904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075CDF3-BCA0-7446-83BF-5EE1B06936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7905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02A9BF-DACB-0E6A-357A-4034D5A13C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6931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F298A63-0E9E-218E-BB34-E54F4866B6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86932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2661510-D907-0BB3-6FA7-D215891F0F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002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4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EB84434-8F21-7F0D-B51F-6D30ECBD90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8003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2BDA68F-E8EB-07C5-6141-A96F1DFB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020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4B45C9-7C3E-9DCA-37E2-5EDC1E358847}"/>
              </a:ext>
            </a:extLst>
          </p:cNvPr>
          <p:cNvCxnSpPr>
            <a:cxnSpLocks/>
          </p:cNvCxnSpPr>
          <p:nvPr userDrawn="1"/>
        </p:nvCxnSpPr>
        <p:spPr>
          <a:xfrm flipH="1">
            <a:off x="676267" y="3482744"/>
            <a:ext cx="11515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6807805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year of discoveries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993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994" y="4464272"/>
            <a:ext cx="2360846" cy="1855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850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851" y="4464272"/>
            <a:ext cx="2360846" cy="1855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003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0040" y="4464272"/>
            <a:ext cx="2360846" cy="18624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0068" y="4169671"/>
            <a:ext cx="171853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0069" y="4464272"/>
            <a:ext cx="2360846" cy="18624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A3CBC69-8E77-C91B-96E1-986D84D4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72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436844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[Event name goes here]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895520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Join us for [</a:t>
            </a:r>
            <a:r>
              <a:rPr lang="en-US" err="1"/>
              <a:t>eg</a:t>
            </a:r>
            <a:r>
              <a:rPr lang="en-US"/>
              <a:t> an evening of celebrating great partnerships].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71C6B6-2CF1-709C-AAF2-8D893B232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3F99AC-2A2E-08BC-FED2-E3FA0CF8E0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AC2B13C0-4A5B-D4F7-D81A-649B0015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BADB6-D5C1-DFD2-5726-E4323CAA1F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4332" y="4213457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Kindly RSVP to</a:t>
            </a:r>
            <a:br>
              <a:rPr lang="en-US"/>
            </a:br>
            <a:r>
              <a:rPr lang="en-US" err="1"/>
              <a:t>name.surname@cancer.org.uk</a:t>
            </a:r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1437A7-9D3F-0A31-5A3F-CD2E8C6B9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9022" y="5561812"/>
            <a:ext cx="3303578" cy="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992333-24D7-75A5-9B63-BBF569124F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957FD03-1A53-220B-F9D0-AD0848E7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BDA689-4E44-3DA6-2597-71F45265C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4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26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94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464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C0872BC-45AC-0073-1EC3-3A7C211D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CC12E96-02E5-70F1-9865-B3C6B8687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3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pic>
        <p:nvPicPr>
          <p:cNvPr id="5" name="Picture 4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DA9A6E-E8B2-2B4E-A80B-F3BFA9F59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6039578"/>
            <a:ext cx="1795718" cy="54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13C4-7081-1C0E-522E-BE6A8D76BE73}"/>
              </a:ext>
            </a:extLst>
          </p:cNvPr>
          <p:cNvSpPr txBox="1"/>
          <p:nvPr userDrawn="1"/>
        </p:nvSpPr>
        <p:spPr>
          <a:xfrm>
            <a:off x="2364059" y="6130431"/>
            <a:ext cx="5597912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charity in England and Wales (1089464), Scotland (SC041666), the Isle of Man (1103) and Jersey (247). Registered address: 2 Redman Place, London, E20 1JQ.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40A51F9-8E3C-D334-B47A-9EDA2D955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C7C29A-13EB-602C-C258-68B4045FC6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599B-2560-F046-C6CC-EFCE1041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A34D0-868C-926B-AF13-716F1A46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8B4-283B-D671-3DA5-43346212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255C-113F-9541-B7E4-3B487542E3D4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10FC-D468-1509-3F17-4567860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2A0-6789-8520-0C36-5DB4A6AB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70A-D1F2-C44A-870C-01382E69E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8B785B4C-D529-50B1-7BCE-693F97B0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78EA-2F4D-BB1B-F8E6-1D017A857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C869F0-A44D-32FF-17AF-919C1523A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BE151A-5853-25F9-DBB6-143B2647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5B12-9178-972F-240D-03C510691F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42E613-2CDD-0892-21BE-244AF9191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8C4BE4-D8EA-37F7-C463-A5DCCB494461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16576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51D392E-E886-316F-C285-4E673E627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12" y="499447"/>
            <a:ext cx="2775734" cy="908722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A2FDB8-4161-9F73-B987-2A0E6E588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A72C8B-464E-3938-3FE4-5052A700BC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EE4A705-6564-BE67-F7C7-9F92A2522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32D7C6-E488-7042-0551-A7690CA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6E6A-0951-79A7-97C7-96C9E78F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699" y="273599"/>
            <a:ext cx="59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2EAE455-DFEF-2843-9236-89E9624B550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9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677" r:id="rId4"/>
    <p:sldLayoutId id="2147483650" r:id="rId5"/>
    <p:sldLayoutId id="2147483651" r:id="rId6"/>
    <p:sldLayoutId id="2147483652" r:id="rId7"/>
    <p:sldLayoutId id="2147483691" r:id="rId8"/>
    <p:sldLayoutId id="2147483693" r:id="rId9"/>
    <p:sldLayoutId id="2147483694" r:id="rId10"/>
    <p:sldLayoutId id="2147483692" r:id="rId11"/>
    <p:sldLayoutId id="2147483654" r:id="rId12"/>
    <p:sldLayoutId id="2147483656" r:id="rId13"/>
    <p:sldLayoutId id="2147483701" r:id="rId14"/>
    <p:sldLayoutId id="2147483702" r:id="rId15"/>
    <p:sldLayoutId id="2147483678" r:id="rId16"/>
    <p:sldLayoutId id="2147483679" r:id="rId17"/>
    <p:sldLayoutId id="2147483709" r:id="rId18"/>
    <p:sldLayoutId id="2147483683" r:id="rId19"/>
    <p:sldLayoutId id="2147483687" r:id="rId20"/>
    <p:sldLayoutId id="2147483688" r:id="rId21"/>
    <p:sldLayoutId id="2147483689" r:id="rId22"/>
    <p:sldLayoutId id="2147483703" r:id="rId23"/>
    <p:sldLayoutId id="2147483704" r:id="rId24"/>
    <p:sldLayoutId id="2147483653" r:id="rId25"/>
    <p:sldLayoutId id="2147483670" r:id="rId26"/>
    <p:sldLayoutId id="2147483671" r:id="rId27"/>
    <p:sldLayoutId id="2147483697" r:id="rId28"/>
    <p:sldLayoutId id="2147483698" r:id="rId29"/>
    <p:sldLayoutId id="2147483680" r:id="rId30"/>
    <p:sldLayoutId id="2147483681" r:id="rId31"/>
    <p:sldLayoutId id="2147483705" r:id="rId32"/>
    <p:sldLayoutId id="2147483706" r:id="rId33"/>
    <p:sldLayoutId id="2147483686" r:id="rId34"/>
    <p:sldLayoutId id="2147483664" r:id="rId35"/>
    <p:sldLayoutId id="2147483669" r:id="rId36"/>
    <p:sldLayoutId id="2147483676" r:id="rId37"/>
    <p:sldLayoutId id="2147483675" r:id="rId38"/>
    <p:sldLayoutId id="2147483665" r:id="rId39"/>
    <p:sldLayoutId id="2147483674" r:id="rId40"/>
    <p:sldLayoutId id="2147483667" r:id="rId41"/>
    <p:sldLayoutId id="2147483655" r:id="rId42"/>
    <p:sldLayoutId id="2147483690" r:id="rId43"/>
    <p:sldLayoutId id="2147483659" r:id="rId44"/>
    <p:sldLayoutId id="2147483668" r:id="rId45"/>
    <p:sldLayoutId id="2147483660" r:id="rId46"/>
    <p:sldLayoutId id="2147483673" r:id="rId47"/>
    <p:sldLayoutId id="2147483662" r:id="rId48"/>
    <p:sldLayoutId id="2147483696" r:id="rId49"/>
    <p:sldLayoutId id="2147483672" r:id="rId50"/>
    <p:sldLayoutId id="2147483707" r:id="rId51"/>
    <p:sldLayoutId id="2147483708" r:id="rId52"/>
    <p:sldLayoutId id="2147483661" r:id="rId53"/>
    <p:sldLayoutId id="2147483682" r:id="rId54"/>
    <p:sldLayoutId id="2147483710" r:id="rId5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37 Hybri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9379-CCEF-BD05-8E6B-7BD79C73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0D734-07D4-A406-5630-3137E62C6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42" y="3721804"/>
            <a:ext cx="10116866" cy="2076323"/>
          </a:xfrm>
        </p:spPr>
        <p:txBody>
          <a:bodyPr/>
          <a:lstStyle/>
          <a:p>
            <a:r>
              <a:rPr lang="en-GB" dirty="0"/>
              <a:t>Linear regression models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8078A-4D81-FAE2-145C-08DA31AE68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41" y="3367912"/>
            <a:ext cx="2461433" cy="353891"/>
          </a:xfrm>
        </p:spPr>
        <p:txBody>
          <a:bodyPr/>
          <a:lstStyle/>
          <a:p>
            <a:r>
              <a:rPr lang="en-GB" sz="2000" dirty="0"/>
              <a:t>28</a:t>
            </a:r>
            <a:r>
              <a:rPr lang="en-GB" sz="2000" baseline="30000" dirty="0"/>
              <a:t>th</a:t>
            </a:r>
            <a:r>
              <a:rPr lang="en-GB" sz="2000" dirty="0"/>
              <a:t> February 2025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32D446-A69C-933A-A51A-F4BCFDA80C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Mixed-effects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E2623-DBF6-3194-C463-83DEF733F3C8}"/>
              </a:ext>
            </a:extLst>
          </p:cNvPr>
          <p:cNvSpPr txBox="1"/>
          <p:nvPr/>
        </p:nvSpPr>
        <p:spPr>
          <a:xfrm>
            <a:off x="538941" y="1767017"/>
            <a:ext cx="661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Luca </a:t>
            </a:r>
            <a:r>
              <a:rPr lang="en-GB" sz="2000" dirty="0" err="1">
                <a:solidFill>
                  <a:schemeClr val="bg1"/>
                </a:solidFill>
              </a:rPr>
              <a:t>Porcu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Chandra </a:t>
            </a:r>
            <a:r>
              <a:rPr lang="en-GB" sz="2000" i="0" u="none" strike="noStrike" dirty="0" err="1">
                <a:solidFill>
                  <a:schemeClr val="bg1"/>
                </a:solidFill>
                <a:effectLst/>
              </a:rPr>
              <a:t>Chilamakuri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2000" dirty="0">
                <a:solidFill>
                  <a:schemeClr val="bg1"/>
                </a:solidFill>
                <a:effectLst/>
              </a:rPr>
              <a:t>(Bioinformatics core)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95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3D93F-5DCD-3316-272A-64EA478C7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779D49-D5B9-E0AD-F7CD-AA08D8C75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How do we compare models?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B650D-458F-4438-E48E-103FCFE34E58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10</a:t>
            </a:fld>
            <a:endParaRPr lang="en-US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7F099C-19EA-313F-401D-C3102DF8C0A6}"/>
              </a:ext>
            </a:extLst>
          </p:cNvPr>
          <p:cNvCxnSpPr/>
          <p:nvPr/>
        </p:nvCxnSpPr>
        <p:spPr>
          <a:xfrm>
            <a:off x="9329530" y="3737113"/>
            <a:ext cx="0" cy="29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1A2041-BE27-2AE5-4AA6-8A1949801F8D}"/>
              </a:ext>
            </a:extLst>
          </p:cNvPr>
          <p:cNvSpPr txBox="1"/>
          <p:nvPr/>
        </p:nvSpPr>
        <p:spPr>
          <a:xfrm>
            <a:off x="84131" y="5657700"/>
            <a:ext cx="1200785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900"/>
              </a:spcAft>
            </a:pPr>
            <a:r>
              <a:rPr lang="en-GB" b="0" i="0" u="none" strike="noStrike" dirty="0">
                <a:solidFill>
                  <a:srgbClr val="05192D"/>
                </a:solidFill>
                <a:effectLst/>
              </a:rPr>
              <a:t>K = number of parameters</a:t>
            </a:r>
          </a:p>
          <a:p>
            <a:pPr algn="l">
              <a:spcAft>
                <a:spcPts val="900"/>
              </a:spcAft>
            </a:pPr>
            <a:r>
              <a:rPr lang="en-GB" dirty="0">
                <a:solidFill>
                  <a:srgbClr val="05192D"/>
                </a:solidFill>
              </a:rPr>
              <a:t>log-likelihood = </a:t>
            </a:r>
            <a:r>
              <a:rPr lang="en-GB" b="0" i="0" u="none" strike="noStrike" dirty="0">
                <a:solidFill>
                  <a:srgbClr val="05192D"/>
                </a:solidFill>
                <a:effectLst/>
              </a:rPr>
              <a:t>maximised value of the log-likelihood function of the model</a:t>
            </a:r>
          </a:p>
          <a:p>
            <a:pPr algn="l">
              <a:spcAft>
                <a:spcPts val="900"/>
              </a:spcAft>
            </a:pPr>
            <a:r>
              <a:rPr lang="en-GB" dirty="0">
                <a:solidFill>
                  <a:srgbClr val="05192D"/>
                </a:solidFill>
              </a:rPr>
              <a:t>n = </a:t>
            </a:r>
            <a:r>
              <a:rPr lang="en-GB" b="0" i="0" u="none" strike="noStrike" dirty="0">
                <a:solidFill>
                  <a:srgbClr val="05192D"/>
                </a:solidFill>
                <a:effectLst/>
              </a:rPr>
              <a:t>number of observations (data points)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066A-7100-B241-769A-B40FF1118809}"/>
              </a:ext>
            </a:extLst>
          </p:cNvPr>
          <p:cNvSpPr txBox="1">
            <a:spLocks/>
          </p:cNvSpPr>
          <p:nvPr/>
        </p:nvSpPr>
        <p:spPr>
          <a:xfrm>
            <a:off x="1300172" y="2446469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AIC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4DAB9-6E96-079E-7FEC-568E5734D572}"/>
              </a:ext>
            </a:extLst>
          </p:cNvPr>
          <p:cNvSpPr txBox="1">
            <a:spLocks/>
          </p:cNvSpPr>
          <p:nvPr/>
        </p:nvSpPr>
        <p:spPr>
          <a:xfrm>
            <a:off x="6965158" y="2447749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BIC 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7FABD-EC74-8AA1-4E49-16ACFC34A3DD}"/>
              </a:ext>
            </a:extLst>
          </p:cNvPr>
          <p:cNvSpPr txBox="1"/>
          <p:nvPr/>
        </p:nvSpPr>
        <p:spPr>
          <a:xfrm>
            <a:off x="1243021" y="2968319"/>
            <a:ext cx="3843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0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2</a:t>
            </a:r>
            <a:r>
              <a:rPr lang="en-GB" sz="3200" dirty="0"/>
              <a:t>⋅</a:t>
            </a:r>
            <a:r>
              <a:rPr lang="en-GB" sz="30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K - 2</a:t>
            </a:r>
            <a:r>
              <a:rPr lang="en-GB" sz="3200" dirty="0"/>
              <a:t>⋅</a:t>
            </a:r>
            <a:r>
              <a:rPr lang="en-GB" sz="30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(log-likelihood)</a:t>
            </a:r>
            <a:endParaRPr lang="en-US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D59E4-76D3-DCC5-5968-19B16DC67F7F}"/>
              </a:ext>
            </a:extLst>
          </p:cNvPr>
          <p:cNvSpPr txBox="1"/>
          <p:nvPr/>
        </p:nvSpPr>
        <p:spPr>
          <a:xfrm>
            <a:off x="5557840" y="2967041"/>
            <a:ext cx="62293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000" b="0" i="0" u="none" strike="noStrike">
                <a:solidFill>
                  <a:srgbClr val="474747"/>
                </a:solidFill>
                <a:effectLst/>
                <a:latin typeface="Google Sans"/>
              </a:defRPr>
            </a:lvl1pPr>
          </a:lstStyle>
          <a:p>
            <a:r>
              <a:rPr lang="en-GB" dirty="0" err="1"/>
              <a:t>K⋅log</a:t>
            </a:r>
            <a:r>
              <a:rPr lang="en-GB" baseline="-25000" dirty="0" err="1"/>
              <a:t>e</a:t>
            </a:r>
            <a:r>
              <a:rPr lang="en-GB" dirty="0"/>
              <a:t>(n) - 2⋅(log-likelihood)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00A09-A473-4354-6E65-A19BEA2299FA}"/>
              </a:ext>
            </a:extLst>
          </p:cNvPr>
          <p:cNvSpPr txBox="1"/>
          <p:nvPr/>
        </p:nvSpPr>
        <p:spPr>
          <a:xfrm>
            <a:off x="100016" y="3725782"/>
            <a:ext cx="12007852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b="1" dirty="0">
                <a:effectLst/>
              </a:rPr>
              <a:t>Lower values are better for both AIC and BIC</a:t>
            </a:r>
            <a:r>
              <a:rPr lang="en-GB" sz="1600" b="1" dirty="0"/>
              <a:t>. </a:t>
            </a:r>
            <a:r>
              <a:rPr lang="en-GB" sz="1600" b="1" dirty="0">
                <a:effectLst/>
              </a:rPr>
              <a:t>AIC </a:t>
            </a:r>
            <a:r>
              <a:rPr lang="en-GB" sz="1600" b="1" dirty="0" err="1">
                <a:effectLst/>
              </a:rPr>
              <a:t>favors</a:t>
            </a:r>
            <a:r>
              <a:rPr lang="en-GB" sz="1600" b="1" dirty="0">
                <a:effectLst/>
              </a:rPr>
              <a:t> more complex models, while BIC includes a penalty for the number of parameters estimated so tends to </a:t>
            </a:r>
            <a:r>
              <a:rPr lang="en-GB" sz="1600" b="1" dirty="0" err="1">
                <a:effectLst/>
              </a:rPr>
              <a:t>favor</a:t>
            </a:r>
            <a:r>
              <a:rPr lang="en-GB" sz="1600" b="1" dirty="0">
                <a:effectLst/>
              </a:rPr>
              <a:t> more simple models with fewer parameters.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02B69-B48F-E56E-63DB-17CA4569BB49}"/>
              </a:ext>
            </a:extLst>
          </p:cNvPr>
          <p:cNvSpPr txBox="1"/>
          <p:nvPr/>
        </p:nvSpPr>
        <p:spPr>
          <a:xfrm>
            <a:off x="100016" y="1221851"/>
            <a:ext cx="11687174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Likelihood</a:t>
            </a:r>
            <a:r>
              <a:rPr lang="en-US" sz="2400" dirty="0"/>
              <a:t> ratio test to compare </a:t>
            </a:r>
            <a:r>
              <a:rPr lang="en-US" sz="2400" dirty="0">
                <a:solidFill>
                  <a:schemeClr val="accent1"/>
                </a:solidFill>
              </a:rPr>
              <a:t>nested</a:t>
            </a:r>
            <a:r>
              <a:rPr lang="en-US" sz="2400" dirty="0"/>
              <a:t> models and information criteria AIC and BIC to compare </a:t>
            </a:r>
            <a:r>
              <a:rPr lang="en-US" sz="2400" dirty="0">
                <a:solidFill>
                  <a:schemeClr val="accent1"/>
                </a:solidFill>
              </a:rPr>
              <a:t>nested and non-nested</a:t>
            </a:r>
            <a:r>
              <a:rPr lang="en-US" sz="2400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15250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F3A2-3BE0-3512-D8A9-775D5D06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378145-8CB0-A4E3-0D7C-C1287F07F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Hypothesis tests and estimates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DB0F23-02CF-53F5-9E83-73FA41BEAE9D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11</a:t>
            </a:fld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BBCD5-C52E-743E-5AA4-111BD38DA9D9}"/>
              </a:ext>
            </a:extLst>
          </p:cNvPr>
          <p:cNvSpPr txBox="1"/>
          <p:nvPr/>
        </p:nvSpPr>
        <p:spPr>
          <a:xfrm>
            <a:off x="145772" y="1123526"/>
            <a:ext cx="11766828" cy="182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1"/>
                </a:solidFill>
              </a:rPr>
              <a:t>The best solutions: 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Likelihood Ratio tests with </a:t>
            </a:r>
            <a:r>
              <a:rPr lang="en-US" sz="2400" i="1" dirty="0"/>
              <a:t>restricted maximum likelihood </a:t>
            </a:r>
            <a:r>
              <a:rPr lang="en-US" sz="2400" dirty="0"/>
              <a:t>method to test random effects parameters.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ANOVA tests and 95% CI based on t-distribution.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5952DB-2656-FFC1-9EFF-39BEECD9F842}"/>
              </a:ext>
            </a:extLst>
          </p:cNvPr>
          <p:cNvCxnSpPr/>
          <p:nvPr/>
        </p:nvCxnSpPr>
        <p:spPr>
          <a:xfrm>
            <a:off x="9329530" y="3737113"/>
            <a:ext cx="0" cy="29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CD152F-4DF2-591C-63C0-5BC6D367C7CC}"/>
              </a:ext>
            </a:extLst>
          </p:cNvPr>
          <p:cNvCxnSpPr>
            <a:cxnSpLocks/>
          </p:cNvCxnSpPr>
          <p:nvPr/>
        </p:nvCxnSpPr>
        <p:spPr>
          <a:xfrm>
            <a:off x="914400" y="3087757"/>
            <a:ext cx="0" cy="2105511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C3F4A7-4718-40CD-D808-05AE7FE502C1}"/>
              </a:ext>
            </a:extLst>
          </p:cNvPr>
          <p:cNvSpPr txBox="1"/>
          <p:nvPr/>
        </p:nvSpPr>
        <p:spPr>
          <a:xfrm>
            <a:off x="1073445" y="3372830"/>
            <a:ext cx="10839155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</a:rPr>
              <a:t>Sometimes it is not possible to use previous statistical methods for the following reasons: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dirty="0"/>
              <a:t>It is not possible to clearly define the ‘between-’ and ‘within-’ variability. F statistic is not applicable.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dirty="0"/>
              <a:t>Non-nested models.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en-US" dirty="0"/>
              <a:t>Covariance matrix of parameters must be used.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B04B2-3113-1139-993D-D210F53B5281}"/>
              </a:ext>
            </a:extLst>
          </p:cNvPr>
          <p:cNvSpPr txBox="1"/>
          <p:nvPr/>
        </p:nvSpPr>
        <p:spPr>
          <a:xfrm>
            <a:off x="145772" y="5246276"/>
            <a:ext cx="8600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Likelihood Ratio tests with maximum likelihood method.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A77C9-383B-715E-1657-150B23EB65D3}"/>
              </a:ext>
            </a:extLst>
          </p:cNvPr>
          <p:cNvSpPr txBox="1"/>
          <p:nvPr/>
        </p:nvSpPr>
        <p:spPr>
          <a:xfrm>
            <a:off x="145772" y="5807764"/>
            <a:ext cx="6732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Wald tests with chi-square statistic.</a:t>
            </a:r>
          </a:p>
        </p:txBody>
      </p:sp>
    </p:spTree>
    <p:extLst>
      <p:ext uri="{BB962C8B-B14F-4D97-AF65-F5344CB8AC3E}">
        <p14:creationId xmlns:p14="http://schemas.microsoft.com/office/powerpoint/2010/main" val="1541026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DD47-656E-69F3-DD5A-67D84569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677C4-BCFE-2FA8-1053-EDFFCB0E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84" y="3010748"/>
            <a:ext cx="2857045" cy="831742"/>
          </a:xfrm>
        </p:spPr>
        <p:txBody>
          <a:bodyPr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31496-4383-D14D-A9BD-0FA18C796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4FD4-A1FC-185F-3D5F-5FBCDAD7682E}"/>
              </a:ext>
            </a:extLst>
          </p:cNvPr>
          <p:cNvSpPr txBox="1"/>
          <p:nvPr/>
        </p:nvSpPr>
        <p:spPr>
          <a:xfrm>
            <a:off x="44119" y="2699787"/>
            <a:ext cx="6838595" cy="108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https://bioinformatics-core-shared-</a:t>
            </a:r>
            <a:r>
              <a:rPr lang="en-US" sz="2300" dirty="0" err="1"/>
              <a:t>training.github.io</a:t>
            </a:r>
            <a:r>
              <a:rPr lang="en-US" sz="2300" dirty="0"/>
              <a:t>/ Fixed-and-Mixed-effects-models/</a:t>
            </a:r>
          </a:p>
        </p:txBody>
      </p:sp>
    </p:spTree>
    <p:extLst>
      <p:ext uri="{BB962C8B-B14F-4D97-AF65-F5344CB8AC3E}">
        <p14:creationId xmlns:p14="http://schemas.microsoft.com/office/powerpoint/2010/main" val="426834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4293-C326-0BCE-D088-760F5A79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3CEC5-29E2-46E9-F791-C5A939683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Process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E1AA2-AD59-B877-ED7A-8AC4DBD2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Stage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11D31B-F695-AAE8-292E-55B8AABB39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994" y="4464272"/>
            <a:ext cx="2865855" cy="1855545"/>
          </a:xfrm>
        </p:spPr>
        <p:txBody>
          <a:bodyPr/>
          <a:lstStyle/>
          <a:p>
            <a:r>
              <a:rPr lang="en-GB" dirty="0"/>
              <a:t>Brief review and theory on linear mixed-effects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71BA92-2A6A-BFC6-E3A2-7DCA135FC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Stage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A2F3AF-253B-B96D-D43D-8D892F961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9849" y="4464272"/>
            <a:ext cx="5512965" cy="1855537"/>
          </a:xfrm>
        </p:spPr>
        <p:txBody>
          <a:bodyPr/>
          <a:lstStyle/>
          <a:p>
            <a:r>
              <a:rPr lang="en-GB" dirty="0"/>
              <a:t>Hands-on with tumour growth curve analysis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53732EA-FABD-0651-496A-7FA7413D0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83CF32-1C89-9E87-8F61-158115A35C55}"/>
              </a:ext>
            </a:extLst>
          </p:cNvPr>
          <p:cNvSpPr/>
          <p:nvPr/>
        </p:nvSpPr>
        <p:spPr>
          <a:xfrm>
            <a:off x="289559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9B8F3-FDF4-F2C8-7861-E8F9502746C9}"/>
              </a:ext>
            </a:extLst>
          </p:cNvPr>
          <p:cNvSpPr/>
          <p:nvPr/>
        </p:nvSpPr>
        <p:spPr>
          <a:xfrm>
            <a:off x="3155416" y="3008391"/>
            <a:ext cx="941760" cy="941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7650C-4524-DA7E-58BA-8FA963E024CE}"/>
              </a:ext>
            </a:extLst>
          </p:cNvPr>
          <p:cNvSpPr/>
          <p:nvPr/>
        </p:nvSpPr>
        <p:spPr>
          <a:xfrm>
            <a:off x="6155605" y="3008391"/>
            <a:ext cx="941760" cy="941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9CE83F-F34F-AD5C-8F9C-658AF753714D}"/>
              </a:ext>
            </a:extLst>
          </p:cNvPr>
          <p:cNvSpPr/>
          <p:nvPr/>
        </p:nvSpPr>
        <p:spPr>
          <a:xfrm>
            <a:off x="9105634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CE6F6-4CDB-31ED-203C-E7CB4B40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BF7EE-8C49-FC5D-96E6-550E76FAE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Take Home Messages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C0E30-7745-D092-0ECF-E3CDD327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3793" y="2198693"/>
            <a:ext cx="2633419" cy="1260603"/>
          </a:xfrm>
        </p:spPr>
        <p:txBody>
          <a:bodyPr/>
          <a:lstStyle/>
          <a:p>
            <a:pPr algn="ctr"/>
            <a:r>
              <a:rPr lang="en-US" sz="3200"/>
              <a:t>Brief review and theory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B9D9C-EB6E-E47C-E796-3486F93AA4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9.00 -09.20 am</a:t>
            </a:r>
            <a:endParaRPr lang="en-US" dirty="0"/>
          </a:p>
        </p:txBody>
      </p:sp>
      <p:pic>
        <p:nvPicPr>
          <p:cNvPr id="23" name="Picture 22" descr="Cartoon person with his hand on his head&#10;&#10;AI-generated content may be incorrect.">
            <a:extLst>
              <a:ext uri="{FF2B5EF4-FFF2-40B4-BE49-F238E27FC236}">
                <a16:creationId xmlns:a16="http://schemas.microsoft.com/office/drawing/2014/main" id="{3D762B1A-1B4A-938B-7663-6DBFD58E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" y="1218832"/>
            <a:ext cx="6834569" cy="37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7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176B-033F-E66B-227D-B9358C84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ECBE47-1975-0F9E-6882-D9F6AB78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Fixed and random effects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6FFD-4B92-2265-6CF0-5CC629C8553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4</a:t>
            </a:fld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246F8-BFC0-89CE-4724-2F225CCB8E4C}"/>
              </a:ext>
            </a:extLst>
          </p:cNvPr>
          <p:cNvSpPr txBox="1"/>
          <p:nvPr/>
        </p:nvSpPr>
        <p:spPr>
          <a:xfrm>
            <a:off x="4882685" y="1129077"/>
            <a:ext cx="7137038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125"/>
              </a:spcAft>
            </a:pPr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Effects attributable to a </a:t>
            </a:r>
            <a:r>
              <a:rPr lang="en-GB" sz="2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finite</a:t>
            </a:r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 of levels of a source that occur in the data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which are there because we are interested in them.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Fixed effects are </a:t>
            </a:r>
            <a:r>
              <a:rPr lang="en-GB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associated with an entire </a:t>
            </a:r>
            <a:r>
              <a:rPr lang="en-GB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08A6D-9ED6-76C4-568A-C039F0B44DB8}"/>
              </a:ext>
            </a:extLst>
          </p:cNvPr>
          <p:cNvSpPr txBox="1"/>
          <p:nvPr/>
        </p:nvSpPr>
        <p:spPr>
          <a:xfrm>
            <a:off x="4888729" y="4381570"/>
            <a:ext cx="7130995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125"/>
              </a:spcAft>
            </a:pPr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Effects attributable to a (usually) </a:t>
            </a:r>
            <a:r>
              <a:rPr lang="en-GB" sz="2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infinite</a:t>
            </a:r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 of levels of a source, of which only a </a:t>
            </a:r>
            <a:r>
              <a:rPr lang="en-GB" sz="20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sample</a:t>
            </a:r>
            <a:r>
              <a:rPr lang="en-GB" sz="200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 deemed to occur in the data. Random effects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are associated with </a:t>
            </a:r>
            <a:r>
              <a:rPr lang="en-GB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observational units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drawn at random from a population.</a:t>
            </a:r>
            <a:endParaRPr lang="en-GB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ine 24">
            <a:extLst>
              <a:ext uri="{FF2B5EF4-FFF2-40B4-BE49-F238E27FC236}">
                <a16:creationId xmlns:a16="http://schemas.microsoft.com/office/drawing/2014/main" id="{48C753A3-E42A-6187-357C-ED2C993D3D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27268" y="1397630"/>
            <a:ext cx="1186273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Text Box 33">
            <a:extLst>
              <a:ext uri="{FF2B5EF4-FFF2-40B4-BE49-F238E27FC236}">
                <a16:creationId xmlns:a16="http://schemas.microsoft.com/office/drawing/2014/main" id="{B0CB790C-00AE-6E0F-FD3C-CA4E3A771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249" y="1495683"/>
            <a:ext cx="9742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</a:t>
            </a:r>
            <a:endParaRPr lang="el-GR" altLang="it-IT" sz="1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21" descr="Risultati immagini per normal distribution">
            <a:extLst>
              <a:ext uri="{FF2B5EF4-FFF2-40B4-BE49-F238E27FC236}">
                <a16:creationId xmlns:a16="http://schemas.microsoft.com/office/drawing/2014/main" id="{BC5C75E3-E087-BE58-20F3-C59AFC11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2" y="2296128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23">
            <a:extLst>
              <a:ext uri="{FF2B5EF4-FFF2-40B4-BE49-F238E27FC236}">
                <a16:creationId xmlns:a16="http://schemas.microsoft.com/office/drawing/2014/main" id="{41ADCAE5-405C-40F4-118E-6A59331EC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051" y="316926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5" name="Line 27">
            <a:extLst>
              <a:ext uri="{FF2B5EF4-FFF2-40B4-BE49-F238E27FC236}">
                <a16:creationId xmlns:a16="http://schemas.microsoft.com/office/drawing/2014/main" id="{F7B54093-99B6-46A0-90B9-95D3E8ADF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6251" y="152462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40">
            <a:extLst>
              <a:ext uri="{FF2B5EF4-FFF2-40B4-BE49-F238E27FC236}">
                <a16:creationId xmlns:a16="http://schemas.microsoft.com/office/drawing/2014/main" id="{38013A21-B5DC-A56C-F5AD-3EACFBD46C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365" y="2835879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" name="Picture 21" descr="Risultati immagini per normal distribution">
            <a:extLst>
              <a:ext uri="{FF2B5EF4-FFF2-40B4-BE49-F238E27FC236}">
                <a16:creationId xmlns:a16="http://schemas.microsoft.com/office/drawing/2014/main" id="{E8FC7C1D-44BE-53AC-9347-5084B1C21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61" y="231042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23">
            <a:extLst>
              <a:ext uri="{FF2B5EF4-FFF2-40B4-BE49-F238E27FC236}">
                <a16:creationId xmlns:a16="http://schemas.microsoft.com/office/drawing/2014/main" id="{B9EFE60A-FAC5-550A-AEF6-919512127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661" y="316926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9" name="Line 27">
            <a:extLst>
              <a:ext uri="{FF2B5EF4-FFF2-40B4-BE49-F238E27FC236}">
                <a16:creationId xmlns:a16="http://schemas.microsoft.com/office/drawing/2014/main" id="{FF90C009-0A5F-063D-051E-429647A64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4861" y="152462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854857EB-CE08-3B9C-2DF6-C2CF05F7C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6261" y="283588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FCAB7-E370-6304-EBE8-8516C8E99B51}"/>
              </a:ext>
            </a:extLst>
          </p:cNvPr>
          <p:cNvSpPr txBox="1"/>
          <p:nvPr/>
        </p:nvSpPr>
        <p:spPr>
          <a:xfrm>
            <a:off x="2157339" y="912913"/>
            <a:ext cx="392866" cy="40011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𝝁</a:t>
            </a:r>
          </a:p>
        </p:txBody>
      </p:sp>
      <p:sp>
        <p:nvSpPr>
          <p:cNvPr id="22" name="Text Box 33">
            <a:extLst>
              <a:ext uri="{FF2B5EF4-FFF2-40B4-BE49-F238E27FC236}">
                <a16:creationId xmlns:a16="http://schemas.microsoft.com/office/drawing/2014/main" id="{DE561D33-F44F-0CC4-81A0-6BF3AAA3F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659" y="1503330"/>
            <a:ext cx="9742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endParaRPr lang="el-GR" altLang="it-IT" sz="1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8CAC23A1-548F-29E7-8547-2BEE2C1D40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98107" y="1395226"/>
            <a:ext cx="1186274" cy="0"/>
          </a:xfrm>
          <a:prstGeom prst="line">
            <a:avLst/>
          </a:prstGeom>
          <a:ln w="12700">
            <a:headEnd type="triangle" w="med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ECB0AA-B24B-D51A-7A08-650368CA5BC6}"/>
              </a:ext>
            </a:extLst>
          </p:cNvPr>
          <p:cNvSpPr txBox="1"/>
          <p:nvPr/>
        </p:nvSpPr>
        <p:spPr>
          <a:xfrm>
            <a:off x="2057951" y="5120477"/>
            <a:ext cx="392866" cy="40011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𝝁</a:t>
            </a:r>
          </a:p>
        </p:txBody>
      </p:sp>
      <p:sp>
        <p:nvSpPr>
          <p:cNvPr id="25" name="Text Box 33">
            <a:extLst>
              <a:ext uri="{FF2B5EF4-FFF2-40B4-BE49-F238E27FC236}">
                <a16:creationId xmlns:a16="http://schemas.microsoft.com/office/drawing/2014/main" id="{5300EA53-A593-C2E9-669F-E177B6F50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20" y="4210034"/>
            <a:ext cx="126574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1</a:t>
            </a:r>
            <a:endParaRPr lang="el-GR" altLang="it-IT" sz="1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33">
            <a:extLst>
              <a:ext uri="{FF2B5EF4-FFF2-40B4-BE49-F238E27FC236}">
                <a16:creationId xmlns:a16="http://schemas.microsoft.com/office/drawing/2014/main" id="{318E8D64-9729-09E9-D61D-15C9BACBE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446" y="4243209"/>
            <a:ext cx="126574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2</a:t>
            </a:r>
            <a:endParaRPr lang="el-GR" altLang="it-IT" sz="1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Box 33">
            <a:extLst>
              <a:ext uri="{FF2B5EF4-FFF2-40B4-BE49-F238E27FC236}">
                <a16:creationId xmlns:a16="http://schemas.microsoft.com/office/drawing/2014/main" id="{E7213521-9132-3A41-7831-C4D0808C7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569" y="6025627"/>
            <a:ext cx="128562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50</a:t>
            </a:r>
            <a:endParaRPr lang="el-GR" altLang="it-IT" sz="1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Box 33">
            <a:extLst>
              <a:ext uri="{FF2B5EF4-FFF2-40B4-BE49-F238E27FC236}">
                <a16:creationId xmlns:a16="http://schemas.microsoft.com/office/drawing/2014/main" id="{B5C27AEC-FD53-3625-0A64-67E42F859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20" y="6019005"/>
            <a:ext cx="12905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100</a:t>
            </a:r>
            <a:r>
              <a:rPr lang="en-GB" altLang="it-IT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l-GR" altLang="it-IT" sz="1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F61E9214-4A3D-800C-0585-A64399FDDE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96278" y="4687093"/>
            <a:ext cx="274913" cy="332683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0" name="Line 24">
            <a:extLst>
              <a:ext uri="{FF2B5EF4-FFF2-40B4-BE49-F238E27FC236}">
                <a16:creationId xmlns:a16="http://schemas.microsoft.com/office/drawing/2014/main" id="{8D3386A9-7F41-635C-1CBA-93329AB345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415" y="4710953"/>
            <a:ext cx="336460" cy="332683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4D09D1BC-6121-CCEF-9219-CE3FC0A32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6107" y="5610721"/>
            <a:ext cx="336460" cy="332683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" name="Line 24">
            <a:extLst>
              <a:ext uri="{FF2B5EF4-FFF2-40B4-BE49-F238E27FC236}">
                <a16:creationId xmlns:a16="http://schemas.microsoft.com/office/drawing/2014/main" id="{959DA3BA-402D-4334-222A-229BA08956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3120" y="5610721"/>
            <a:ext cx="324831" cy="369332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D23251-3F6B-0B5F-1AAE-F90424A072E6}"/>
              </a:ext>
            </a:extLst>
          </p:cNvPr>
          <p:cNvSpPr txBox="1"/>
          <p:nvPr/>
        </p:nvSpPr>
        <p:spPr>
          <a:xfrm>
            <a:off x="828259" y="4631640"/>
            <a:ext cx="268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dirty="0"/>
              <a:t>.</a:t>
            </a:r>
          </a:p>
          <a:p>
            <a:pPr algn="ctr">
              <a:lnSpc>
                <a:spcPts val="2880"/>
              </a:lnSpc>
            </a:pPr>
            <a:r>
              <a:rPr lang="en-US" sz="2400" dirty="0"/>
              <a:t>.</a:t>
            </a:r>
          </a:p>
          <a:p>
            <a:pPr algn="ctr">
              <a:lnSpc>
                <a:spcPts val="2880"/>
              </a:lnSpc>
            </a:pPr>
            <a:r>
              <a:rPr lang="en-US" sz="24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6AC4D2-B105-3C72-C6E4-E70250EA1041}"/>
              </a:ext>
            </a:extLst>
          </p:cNvPr>
          <p:cNvSpPr txBox="1"/>
          <p:nvPr/>
        </p:nvSpPr>
        <p:spPr>
          <a:xfrm>
            <a:off x="3472069" y="4625016"/>
            <a:ext cx="268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dirty="0"/>
              <a:t>.</a:t>
            </a:r>
          </a:p>
          <a:p>
            <a:pPr algn="ctr">
              <a:lnSpc>
                <a:spcPts val="2880"/>
              </a:lnSpc>
            </a:pPr>
            <a:r>
              <a:rPr lang="en-US" sz="2400" dirty="0"/>
              <a:t>.</a:t>
            </a:r>
          </a:p>
          <a:p>
            <a:pPr algn="ctr">
              <a:lnSpc>
                <a:spcPts val="2880"/>
              </a:lnSpc>
            </a:pPr>
            <a:r>
              <a:rPr lang="en-US" sz="2400" dirty="0"/>
              <a:t>.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C5C8A09-7BB0-7408-5CC7-CCBB99D0B4F2}"/>
              </a:ext>
            </a:extLst>
          </p:cNvPr>
          <p:cNvSpPr/>
          <p:nvPr/>
        </p:nvSpPr>
        <p:spPr>
          <a:xfrm>
            <a:off x="98110" y="3957501"/>
            <a:ext cx="4381125" cy="27348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69F98-42D2-50DC-9DED-9364F482AD48}"/>
              </a:ext>
            </a:extLst>
          </p:cNvPr>
          <p:cNvSpPr txBox="1"/>
          <p:nvPr/>
        </p:nvSpPr>
        <p:spPr>
          <a:xfrm>
            <a:off x="576224" y="3575234"/>
            <a:ext cx="328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Population of BALB/</a:t>
            </a:r>
            <a:r>
              <a:rPr lang="en-US" b="1" dirty="0" err="1"/>
              <a:t>cJ</a:t>
            </a:r>
            <a:r>
              <a:rPr lang="en-US" b="1" dirty="0"/>
              <a:t> mice  </a:t>
            </a:r>
          </a:p>
        </p:txBody>
      </p:sp>
    </p:spTree>
    <p:extLst>
      <p:ext uri="{BB962C8B-B14F-4D97-AF65-F5344CB8AC3E}">
        <p14:creationId xmlns:p14="http://schemas.microsoft.com/office/powerpoint/2010/main" val="41552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AF7D-E317-EE2B-E28B-1BD7C4EB5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5D70C2-BBBC-799E-15A3-14EE2472F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Why the effects classification is useful?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5F2E49-E33B-642B-61FB-BA38A7DC25E4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5</a:t>
            </a:fld>
            <a:endParaRPr lang="en-US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E1C2B3-A8A1-E325-AFBA-A96435080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50560"/>
              </p:ext>
            </p:extLst>
          </p:nvPr>
        </p:nvGraphicFramePr>
        <p:xfrm>
          <a:off x="143566" y="1233064"/>
          <a:ext cx="11902659" cy="122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554">
                  <a:extLst>
                    <a:ext uri="{9D8B030D-6E8A-4147-A177-3AD203B41FA5}">
                      <a16:colId xmlns:a16="http://schemas.microsoft.com/office/drawing/2014/main" val="3641822038"/>
                    </a:ext>
                  </a:extLst>
                </a:gridCol>
                <a:gridCol w="11134105">
                  <a:extLst>
                    <a:ext uri="{9D8B030D-6E8A-4147-A177-3AD203B41FA5}">
                      <a16:colId xmlns:a16="http://schemas.microsoft.com/office/drawing/2014/main" val="35741578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Fixed effects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3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1.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We are interested to detect and estimate these effects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47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It is not reasonable to assume a random distribution of these effects (male, female, then what ???).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6436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9C5D59-23F9-6931-F4E3-D0EE96F3D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498100"/>
              </p:ext>
            </p:extLst>
          </p:nvPr>
        </p:nvGraphicFramePr>
        <p:xfrm>
          <a:off x="145774" y="2912206"/>
          <a:ext cx="11794435" cy="38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727">
                  <a:extLst>
                    <a:ext uri="{9D8B030D-6E8A-4147-A177-3AD203B41FA5}">
                      <a16:colId xmlns:a16="http://schemas.microsoft.com/office/drawing/2014/main" val="3641822038"/>
                    </a:ext>
                  </a:extLst>
                </a:gridCol>
                <a:gridCol w="11085708">
                  <a:extLst>
                    <a:ext uri="{9D8B030D-6E8A-4147-A177-3AD203B41FA5}">
                      <a16:colId xmlns:a16="http://schemas.microsoft.com/office/drawing/2014/main" val="35741578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Random effects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31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/>
                          </a:solidFill>
                        </a:rPr>
                        <a:t>1.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GB" sz="2000" dirty="0">
                          <a:solidFill>
                            <a:schemeClr val="accent1"/>
                          </a:solidFill>
                        </a:rPr>
                        <a:t>They are very useful to describe correlated data </a:t>
                      </a:r>
                      <a:r>
                        <a:rPr lang="en-GB" sz="2000" dirty="0"/>
                        <a:t>(e.g. repeated measure of tumour volume on the same mouse in a preclinical in vivo experiment). 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GB" sz="2000" dirty="0"/>
                        <a:t>If we use only fixed effects: </a:t>
                      </a:r>
                    </a:p>
                    <a:p>
                      <a:pPr lvl="1">
                        <a:lnSpc>
                          <a:spcPct val="120000"/>
                        </a:lnSpc>
                      </a:pPr>
                      <a:r>
                        <a:rPr lang="en-GB" sz="2000" dirty="0"/>
                        <a:t>1a. the assumption of independent errors is heavily contradicted</a:t>
                      </a:r>
                    </a:p>
                    <a:p>
                      <a:pPr lvl="1">
                        <a:lnSpc>
                          <a:spcPct val="120000"/>
                        </a:lnSpc>
                      </a:pPr>
                      <a:r>
                        <a:rPr lang="en-GB" sz="2000" dirty="0"/>
                        <a:t>1b. variability of errors is wrongly estimated, hence wrong F tests.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688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 much parameters: the number of parameters in the model increases linearly with the number of mice. </a:t>
                      </a:r>
                      <a:endParaRPr lang="en-GB" sz="1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477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3.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Fixed-effects only model the specific sample of mice used in the experiment. </a:t>
                      </a:r>
                      <a:endParaRPr lang="en-GB" sz="18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832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reasonable to assume a random distribution of these effects (very large population of BALB/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cJ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mice 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64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are interested to estimate the between-mice variability.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034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47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13027-EF49-0A0E-6F34-6FB3A3C8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B146F6-6A12-A367-78F5-92D9AADF3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Linear mixed-effects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24E32E-4244-F50D-CCC4-B08914E86E12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6</a:t>
            </a:fld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9E508-0ED8-6345-CE39-4CEC8577FE7A}"/>
              </a:ext>
            </a:extLst>
          </p:cNvPr>
          <p:cNvSpPr txBox="1"/>
          <p:nvPr/>
        </p:nvSpPr>
        <p:spPr>
          <a:xfrm>
            <a:off x="133349" y="1101256"/>
            <a:ext cx="1189672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They describe mathematically the population distribution of the </a:t>
            </a:r>
            <a:r>
              <a:rPr lang="en-US" sz="2400" b="1" dirty="0"/>
              <a:t>response</a:t>
            </a:r>
            <a:r>
              <a:rPr lang="en-US" sz="2400" dirty="0"/>
              <a:t> (e.g. </a:t>
            </a:r>
            <a:r>
              <a:rPr lang="en-US" sz="2400" dirty="0" err="1"/>
              <a:t>tumour</a:t>
            </a:r>
            <a:r>
              <a:rPr lang="en-US" sz="2400" dirty="0"/>
              <a:t> volume) as a function of </a:t>
            </a:r>
            <a:r>
              <a:rPr lang="en-US" sz="2400" b="1" dirty="0">
                <a:solidFill>
                  <a:srgbClr val="FF0000"/>
                </a:solidFill>
              </a:rPr>
              <a:t>fixed effects </a:t>
            </a:r>
            <a:r>
              <a:rPr lang="en-US" sz="2400" dirty="0"/>
              <a:t>(e.g. treatment, baseline </a:t>
            </a:r>
            <a:r>
              <a:rPr lang="en-US" sz="2400" dirty="0" err="1"/>
              <a:t>tumour</a:t>
            </a:r>
            <a:r>
              <a:rPr lang="en-US" sz="2400" dirty="0"/>
              <a:t> volume, time), </a:t>
            </a:r>
            <a:r>
              <a:rPr lang="en-US" sz="2400" b="1" dirty="0">
                <a:solidFill>
                  <a:srgbClr val="00B050"/>
                </a:solidFill>
              </a:rPr>
              <a:t>random effects </a:t>
            </a:r>
            <a:r>
              <a:rPr lang="en-US" sz="2400" dirty="0"/>
              <a:t>(e.g. mouse) and </a:t>
            </a:r>
            <a:r>
              <a:rPr lang="en-US" sz="2400" b="1" i="1" dirty="0"/>
              <a:t>error </a:t>
            </a:r>
            <a:r>
              <a:rPr lang="en-US" sz="2400" dirty="0"/>
              <a:t>(e.g. unpredictable variability)</a:t>
            </a:r>
            <a:r>
              <a:rPr lang="en-US" sz="2400" b="1" dirty="0"/>
              <a:t>.</a:t>
            </a:r>
            <a:r>
              <a:rPr lang="en-US" sz="2400" dirty="0"/>
              <a:t>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AB3B5-0981-B853-1304-E8862FE5788A}"/>
              </a:ext>
            </a:extLst>
          </p:cNvPr>
          <p:cNvSpPr txBox="1"/>
          <p:nvPr/>
        </p:nvSpPr>
        <p:spPr>
          <a:xfrm>
            <a:off x="2257556" y="3363013"/>
            <a:ext cx="794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>
                <a:latin typeface="American Typewriter" panose="02090604020004020304" pitchFamily="18" charset="77"/>
              </a:rPr>
              <a:t>Y</a:t>
            </a:r>
            <a:r>
              <a:rPr lang="en-US" sz="4000" baseline="-25000" dirty="0"/>
              <a:t>i</a:t>
            </a:r>
            <a:r>
              <a:rPr lang="en-US" sz="4000" dirty="0"/>
              <a:t> =  f(</a:t>
            </a:r>
            <a:r>
              <a:rPr lang="en-GB" sz="4000" b="0" i="0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1,i</a:t>
            </a:r>
            <a:r>
              <a:rPr lang="en-GB" sz="4000" dirty="0">
                <a:cs typeface="Arial" panose="020B0604020202020204" pitchFamily="34" charset="0"/>
              </a:rPr>
              <a:t>,..,</a:t>
            </a:r>
            <a:r>
              <a:rPr lang="en-GB" sz="4000" b="0" i="0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n,i</a:t>
            </a:r>
            <a:r>
              <a:rPr lang="en-US" sz="4000" b="0" i="0" dirty="0">
                <a:solidFill>
                  <a:schemeClr val="tx1"/>
                </a:solidFill>
                <a:cs typeface="Arial" panose="020B0604020202020204" pitchFamily="34" charset="0"/>
              </a:rPr>
              <a:t>; </a:t>
            </a:r>
            <a:r>
              <a:rPr lang="en-GB" sz="4000" b="0" i="0" dirty="0">
                <a:solidFill>
                  <a:srgbClr val="00B05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>
                <a:solidFill>
                  <a:srgbClr val="00B050"/>
                </a:solidFill>
                <a:cs typeface="Arial" panose="020B0604020202020204" pitchFamily="34" charset="0"/>
              </a:rPr>
              <a:t>n+1,i</a:t>
            </a:r>
            <a:r>
              <a:rPr lang="en-GB" sz="4000" dirty="0">
                <a:cs typeface="Arial" panose="020B0604020202020204" pitchFamily="34" charset="0"/>
              </a:rPr>
              <a:t>,…,</a:t>
            </a:r>
            <a:r>
              <a:rPr lang="en-GB" sz="4000" b="1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GB" sz="4000" b="0" i="0" dirty="0" err="1">
                <a:solidFill>
                  <a:srgbClr val="00B05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 err="1">
                <a:solidFill>
                  <a:srgbClr val="00B050"/>
                </a:solidFill>
                <a:cs typeface="Arial" panose="020B0604020202020204" pitchFamily="34" charset="0"/>
              </a:rPr>
              <a:t>n+k,i</a:t>
            </a:r>
            <a:r>
              <a:rPr lang="en-GB" sz="4000" dirty="0">
                <a:cs typeface="Arial" panose="020B0604020202020204" pitchFamily="34" charset="0"/>
              </a:rPr>
              <a:t>;</a:t>
            </a:r>
            <a:r>
              <a:rPr lang="en-GB" sz="4000" baseline="-25000" dirty="0">
                <a:cs typeface="Arial" panose="020B0604020202020204" pitchFamily="34" charset="0"/>
              </a:rPr>
              <a:t> </a:t>
            </a:r>
            <a:r>
              <a:rPr lang="en-GB" sz="4000" dirty="0">
                <a:cs typeface="Arial" panose="020B0604020202020204" pitchFamily="34" charset="0"/>
              </a:rPr>
              <a:t>𝜺</a:t>
            </a:r>
            <a:r>
              <a:rPr lang="en-GB" sz="4000" baseline="-25000" dirty="0" err="1">
                <a:cs typeface="Arial" panose="020B0604020202020204" pitchFamily="34" charset="0"/>
              </a:rPr>
              <a:t>i</a:t>
            </a:r>
            <a:r>
              <a:rPr lang="en-GB" sz="4000" dirty="0">
                <a:cs typeface="Arial" panose="020B0604020202020204" pitchFamily="34" charset="0"/>
              </a:rPr>
              <a:t>)</a:t>
            </a:r>
            <a:endParaRPr lang="en-GB" sz="4000" b="0" i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6344E-7927-8A3F-B0D6-68641C11EE7E}"/>
              </a:ext>
            </a:extLst>
          </p:cNvPr>
          <p:cNvSpPr txBox="1"/>
          <p:nvPr/>
        </p:nvSpPr>
        <p:spPr>
          <a:xfrm>
            <a:off x="2318196" y="4145600"/>
            <a:ext cx="534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 err="1"/>
              <a:t>i</a:t>
            </a:r>
            <a:r>
              <a:rPr lang="en-US" dirty="0"/>
              <a:t> is the observational unit of the population.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3F71D-2DDA-2D28-D37D-FC47CB2B8D44}"/>
              </a:ext>
            </a:extLst>
          </p:cNvPr>
          <p:cNvSpPr txBox="1"/>
          <p:nvPr/>
        </p:nvSpPr>
        <p:spPr>
          <a:xfrm>
            <a:off x="3809944" y="4923086"/>
            <a:ext cx="8144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Hi, my ID is </a:t>
            </a:r>
            <a:r>
              <a:rPr lang="en-US" sz="2400" dirty="0">
                <a:solidFill>
                  <a:srgbClr val="00B050"/>
                </a:solidFill>
              </a:rPr>
              <a:t>A37</a:t>
            </a:r>
            <a:r>
              <a:rPr lang="en-US" sz="2400" dirty="0"/>
              <a:t>. My </a:t>
            </a:r>
            <a:r>
              <a:rPr lang="en-US" sz="2400" dirty="0">
                <a:solidFill>
                  <a:srgbClr val="FF0000"/>
                </a:solidFill>
              </a:rPr>
              <a:t>baseline </a:t>
            </a:r>
            <a:r>
              <a:rPr lang="en-US" sz="2400" dirty="0" err="1">
                <a:solidFill>
                  <a:srgbClr val="FF0000"/>
                </a:solidFill>
              </a:rPr>
              <a:t>tumour</a:t>
            </a:r>
            <a:r>
              <a:rPr lang="en-US" sz="2400" dirty="0">
                <a:solidFill>
                  <a:srgbClr val="FF0000"/>
                </a:solidFill>
              </a:rPr>
              <a:t> volume</a:t>
            </a:r>
            <a:r>
              <a:rPr lang="en-US" sz="2400" dirty="0"/>
              <a:t> is 150 mm</a:t>
            </a:r>
            <a:r>
              <a:rPr lang="en-US" sz="2400" baseline="30000" dirty="0"/>
              <a:t>3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my experimental group is </a:t>
            </a:r>
            <a:r>
              <a:rPr lang="en-US" sz="2400" dirty="0"/>
              <a:t>‘Carboplatin plus Gefitinib’. </a:t>
            </a:r>
            <a:r>
              <a:rPr lang="en-US" sz="2400" i="1" dirty="0" err="1">
                <a:latin typeface="American Typewriter" panose="02090604020004020304" pitchFamily="18" charset="77"/>
              </a:rPr>
              <a:t>Tumour</a:t>
            </a:r>
            <a:r>
              <a:rPr lang="en-US" sz="2400" i="1" dirty="0">
                <a:latin typeface="American Typewriter" panose="02090604020004020304" pitchFamily="18" charset="77"/>
              </a:rPr>
              <a:t> volume</a:t>
            </a:r>
            <a:r>
              <a:rPr lang="en-US" sz="2400" i="1" dirty="0"/>
              <a:t> </a:t>
            </a:r>
            <a:r>
              <a:rPr lang="en-US" sz="2400" dirty="0"/>
              <a:t>has been measured at the following </a:t>
            </a:r>
            <a:r>
              <a:rPr lang="en-US" sz="2400" dirty="0">
                <a:solidFill>
                  <a:srgbClr val="FF0000"/>
                </a:solidFill>
              </a:rPr>
              <a:t>time points</a:t>
            </a:r>
            <a:r>
              <a:rPr lang="en-US" sz="2400" dirty="0"/>
              <a:t>: 30, 60 and 120 days after randomization.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A mouse in a tube&#10;&#10;AI-generated content may be incorrect.">
            <a:extLst>
              <a:ext uri="{FF2B5EF4-FFF2-40B4-BE49-F238E27FC236}">
                <a16:creationId xmlns:a16="http://schemas.microsoft.com/office/drawing/2014/main" id="{AF80B28D-EB5F-0D7B-09E7-4860DEA1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3" y="4909320"/>
            <a:ext cx="2478709" cy="15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6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D1E9-AA01-CA40-8823-E11574352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973915-393B-F632-3761-B65A6432C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Assumptions of linear mixed-effects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E36E7-00C4-2138-8606-38F0E235F5B5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7</a:t>
            </a:fld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AC5138E-FF60-2B4C-3636-A5BE6B869F49}"/>
              </a:ext>
            </a:extLst>
          </p:cNvPr>
          <p:cNvGraphicFramePr>
            <a:graphicFrameLocks noGrp="1"/>
          </p:cNvGraphicFramePr>
          <p:nvPr/>
        </p:nvGraphicFramePr>
        <p:xfrm>
          <a:off x="185738" y="1479817"/>
          <a:ext cx="11815762" cy="3507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022">
                  <a:extLst>
                    <a:ext uri="{9D8B030D-6E8A-4147-A177-3AD203B41FA5}">
                      <a16:colId xmlns:a16="http://schemas.microsoft.com/office/drawing/2014/main" val="4076039225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3939779186"/>
                    </a:ext>
                  </a:extLst>
                </a:gridCol>
                <a:gridCol w="5657088">
                  <a:extLst>
                    <a:ext uri="{9D8B030D-6E8A-4147-A177-3AD203B41FA5}">
                      <a16:colId xmlns:a16="http://schemas.microsoft.com/office/drawing/2014/main" val="412999385"/>
                    </a:ext>
                  </a:extLst>
                </a:gridCol>
                <a:gridCol w="2394204">
                  <a:extLst>
                    <a:ext uri="{9D8B030D-6E8A-4147-A177-3AD203B41FA5}">
                      <a16:colId xmlns:a16="http://schemas.microsoft.com/office/drawing/2014/main" val="2492279057"/>
                    </a:ext>
                  </a:extLst>
                </a:gridCol>
              </a:tblGrid>
              <a:tr h="460045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Assumption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20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453"/>
                  </a:ext>
                </a:extLst>
              </a:tr>
              <a:tr h="594233"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mean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 are interested to describe the population mean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𝝁</a:t>
                      </a:r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18492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pPr algn="l"/>
                      <a:endParaRPr lang="en-GB" sz="1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coefficients are assumed to combine the effects of the predictors linearly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+…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631225"/>
                  </a:ext>
                </a:extLst>
              </a:tr>
              <a:tr h="594233">
                <a:tc rowSpan="3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effects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They are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35571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is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56206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en-GB" sz="19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variance is constant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𝝈</a:t>
                      </a:r>
                      <a:r>
                        <a:rPr lang="en-GB" sz="1900" b="0" i="0" kern="120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 constant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0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3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7A4A-0BE2-38D4-9ADF-08A7749E0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0489A3-94C3-A32E-695E-DE83F182A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Fitting linear mixed-effects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F333D-6088-2AC3-6C6D-74C05B0FA0D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8</a:t>
            </a:fld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43871-D08A-AD76-14CA-71B6A8BDE5BC}"/>
              </a:ext>
            </a:extLst>
          </p:cNvPr>
          <p:cNvSpPr txBox="1"/>
          <p:nvPr/>
        </p:nvSpPr>
        <p:spPr>
          <a:xfrm>
            <a:off x="145771" y="1070518"/>
            <a:ext cx="11953463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To fit these models, </a:t>
            </a:r>
            <a:r>
              <a:rPr lang="en-US" sz="2400" i="1" dirty="0"/>
              <a:t>maximum likelihood </a:t>
            </a:r>
            <a:r>
              <a:rPr lang="en-US" sz="2400" dirty="0"/>
              <a:t>(ML) or </a:t>
            </a:r>
            <a:r>
              <a:rPr lang="en-US" sz="2400" i="1" dirty="0"/>
              <a:t>restricted maximum likelihood </a:t>
            </a:r>
            <a:r>
              <a:rPr lang="en-US" sz="2400" dirty="0"/>
              <a:t>(REML) methods could be used.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55BAA-7F3E-14A5-6573-4A0E07469BCD}"/>
              </a:ext>
            </a:extLst>
          </p:cNvPr>
          <p:cNvSpPr txBox="1"/>
          <p:nvPr/>
        </p:nvSpPr>
        <p:spPr>
          <a:xfrm>
            <a:off x="145771" y="2477799"/>
            <a:ext cx="11953455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accent1"/>
                </a:solidFill>
              </a:rPr>
              <a:t>best fitting method</a:t>
            </a:r>
            <a:r>
              <a:rPr lang="en-US" sz="2400" dirty="0"/>
              <a:t> is </a:t>
            </a:r>
            <a:r>
              <a:rPr lang="en-US" sz="2400" i="1" dirty="0"/>
              <a:t>restricted maximum likelihood </a:t>
            </a:r>
            <a:r>
              <a:rPr lang="en-US" sz="2400" dirty="0"/>
              <a:t>(REML) for the following reason: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A2D9D-FA06-F251-27A9-7025E6A3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4" y="3048000"/>
            <a:ext cx="4909931" cy="3682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536FA-822E-2369-1BBE-AA0CE30D18EB}"/>
              </a:ext>
            </a:extLst>
          </p:cNvPr>
          <p:cNvSpPr txBox="1"/>
          <p:nvPr/>
        </p:nvSpPr>
        <p:spPr>
          <a:xfrm>
            <a:off x="1179443" y="4029199"/>
            <a:ext cx="462500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Maximum likelihood method consider the sample mean as population mean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BD2256-6848-3D97-A680-C941C96220F0}"/>
              </a:ext>
            </a:extLst>
          </p:cNvPr>
          <p:cNvSpPr txBox="1"/>
          <p:nvPr/>
        </p:nvSpPr>
        <p:spPr>
          <a:xfrm>
            <a:off x="649357" y="5275732"/>
            <a:ext cx="54863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between-mouse variability is underestimated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B09111-4C43-0455-AE48-550431C78B4B}"/>
              </a:ext>
            </a:extLst>
          </p:cNvPr>
          <p:cNvCxnSpPr>
            <a:stCxn id="9" idx="2"/>
          </p:cNvCxnSpPr>
          <p:nvPr/>
        </p:nvCxnSpPr>
        <p:spPr>
          <a:xfrm flipH="1">
            <a:off x="3491947" y="4675530"/>
            <a:ext cx="1" cy="6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7BD476-C29F-10D9-1790-18313B6B3D34}"/>
              </a:ext>
            </a:extLst>
          </p:cNvPr>
          <p:cNvCxnSpPr/>
          <p:nvPr/>
        </p:nvCxnSpPr>
        <p:spPr>
          <a:xfrm>
            <a:off x="9329530" y="3737113"/>
            <a:ext cx="0" cy="29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46CC25-C34A-A4EF-2504-8249C6AE0394}"/>
              </a:ext>
            </a:extLst>
          </p:cNvPr>
          <p:cNvSpPr txBox="1"/>
          <p:nvPr/>
        </p:nvSpPr>
        <p:spPr>
          <a:xfrm>
            <a:off x="8388628" y="4055703"/>
            <a:ext cx="201433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Sample mean, not population mean !!!</a:t>
            </a:r>
          </a:p>
        </p:txBody>
      </p:sp>
    </p:spTree>
    <p:extLst>
      <p:ext uri="{BB962C8B-B14F-4D97-AF65-F5344CB8AC3E}">
        <p14:creationId xmlns:p14="http://schemas.microsoft.com/office/powerpoint/2010/main" val="1276206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85195-EAB7-E8DE-4067-757F6BB1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AFB5F7-9675-A0A3-D0B4-DCA6DFCFA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Fitting linear mixed-effects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5D90F-913E-1E5C-6CEA-BD558D5265F8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9</a:t>
            </a:fld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DCB3B6-E132-24F8-96F9-638E847487F9}"/>
              </a:ext>
            </a:extLst>
          </p:cNvPr>
          <p:cNvSpPr txBox="1"/>
          <p:nvPr/>
        </p:nvSpPr>
        <p:spPr>
          <a:xfrm>
            <a:off x="145772" y="1070518"/>
            <a:ext cx="11766828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However, </a:t>
            </a:r>
            <a:r>
              <a:rPr lang="en-US" sz="2400" i="1" dirty="0"/>
              <a:t>restricted maximum likelihood </a:t>
            </a:r>
            <a:r>
              <a:rPr lang="en-US" sz="2400" dirty="0"/>
              <a:t>(REML) method requests </a:t>
            </a:r>
            <a:r>
              <a:rPr lang="en-US" sz="2400" dirty="0">
                <a:solidFill>
                  <a:schemeClr val="accent1"/>
                </a:solidFill>
              </a:rPr>
              <a:t>the same fixed-effects structure</a:t>
            </a:r>
            <a:r>
              <a:rPr lang="en-US" sz="2400" dirty="0"/>
              <a:t> to compare different models.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B9277-4EFC-3819-8BAE-D9B997E4FF7F}"/>
              </a:ext>
            </a:extLst>
          </p:cNvPr>
          <p:cNvSpPr txBox="1"/>
          <p:nvPr/>
        </p:nvSpPr>
        <p:spPr>
          <a:xfrm>
            <a:off x="145772" y="2477799"/>
            <a:ext cx="11766828" cy="93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If you want to compare models with different fixed-effects structure </a:t>
            </a:r>
            <a:r>
              <a:rPr lang="en-US" sz="2400" dirty="0">
                <a:solidFill>
                  <a:schemeClr val="accent1"/>
                </a:solidFill>
              </a:rPr>
              <a:t>you are forced to use </a:t>
            </a:r>
            <a:r>
              <a:rPr lang="en-US" sz="2400" dirty="0"/>
              <a:t>the </a:t>
            </a:r>
            <a:r>
              <a:rPr lang="en-US" sz="2400" i="1" dirty="0"/>
              <a:t>maximum likelihood </a:t>
            </a:r>
            <a:r>
              <a:rPr lang="en-US" sz="2400" dirty="0"/>
              <a:t>method.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5F7871-4D2B-78BE-2D81-01876480DC7F}"/>
              </a:ext>
            </a:extLst>
          </p:cNvPr>
          <p:cNvCxnSpPr/>
          <p:nvPr/>
        </p:nvCxnSpPr>
        <p:spPr>
          <a:xfrm>
            <a:off x="9329530" y="3737113"/>
            <a:ext cx="0" cy="29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8811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RUK brand refresh colours">
      <a:dk1>
        <a:srgbClr val="000000"/>
      </a:dk1>
      <a:lt1>
        <a:srgbClr val="FFFFFF"/>
      </a:lt1>
      <a:dk2>
        <a:srgbClr val="BBC7D9"/>
      </a:dk2>
      <a:lt2>
        <a:srgbClr val="BBC7D9"/>
      </a:lt2>
      <a:accent1>
        <a:srgbClr val="FF0087"/>
      </a:accent1>
      <a:accent2>
        <a:srgbClr val="009CEE"/>
      </a:accent2>
      <a:accent3>
        <a:srgbClr val="00007E"/>
      </a:accent3>
      <a:accent4>
        <a:srgbClr val="FF66B7"/>
      </a:accent4>
      <a:accent5>
        <a:srgbClr val="66C0F5"/>
      </a:accent5>
      <a:accent6>
        <a:srgbClr val="6666B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- Cancer Research UK Cambridge Institute" id="{C28B8B63-8B2D-4E8F-95D5-35FC74E20644}" vid="{1481CEED-F7DA-49E8-A249-AE240FD4B8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21CB53278704FAE876ED4529E1565" ma:contentTypeVersion="4" ma:contentTypeDescription="Create a new document." ma:contentTypeScope="" ma:versionID="c7bc3fba98608273a035cc867df6a74f">
  <xsd:schema xmlns:xsd="http://www.w3.org/2001/XMLSchema" xmlns:xs="http://www.w3.org/2001/XMLSchema" xmlns:p="http://schemas.microsoft.com/office/2006/metadata/properties" xmlns:ns2="0b8d3a9e-3b4d-493e-ad3f-410944af22dd" targetNamespace="http://schemas.microsoft.com/office/2006/metadata/properties" ma:root="true" ma:fieldsID="18a6dca02c70887c890bf5852c3c34b7" ns2:_="">
    <xsd:import namespace="0b8d3a9e-3b4d-493e-ad3f-410944af22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d3a9e-3b4d-493e-ad3f-410944af2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59DE54-38C1-4C36-92A7-1E5E661559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d3a9e-3b4d-493e-ad3f-410944af22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1D4C24-F87F-4FC6-957C-E0116AF85484}">
  <ds:schemaRefs>
    <ds:schemaRef ds:uri="1b27cba5-8ff7-492a-8888-3a405fc672d5"/>
    <ds:schemaRef ds:uri="63bf878d-25f3-4e9f-b84d-117482a250e6"/>
    <ds:schemaRef ds:uri="69f24b3e-4404-44f6-a6a4-e84ecbb2c2be"/>
    <ds:schemaRef ds:uri="91f9e3e7-906b-44a8-a94b-0765f19ff260"/>
    <ds:schemaRef ds:uri="c8d1d1f5-ad1c-491e-888d-f68b403029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1ff857e-f9a9-4245-a1f1-068ee47adaa2"/>
    <ds:schemaRef ds:uri="afb15380-4fab-4b28-91d6-fa5f621d693c"/>
    <ds:schemaRef ds:uri="aa2165eb-0b2e-4fe0-9164-20ad93f18090"/>
  </ds:schemaRefs>
</ds:datastoreItem>
</file>

<file path=customXml/itemProps3.xml><?xml version="1.0" encoding="utf-8"?>
<ds:datastoreItem xmlns:ds="http://schemas.openxmlformats.org/officeDocument/2006/customXml" ds:itemID="{2092D91A-F408-4E81-AA84-8CA73E0E38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710</TotalTime>
  <Words>889</Words>
  <Application>Microsoft Macintosh PowerPoint</Application>
  <PresentationFormat>Widescreen</PresentationFormat>
  <Paragraphs>116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American Typewriter</vt:lpstr>
      <vt:lpstr>Arial</vt:lpstr>
      <vt:lpstr>Calibri</vt:lpstr>
      <vt:lpstr>F37 Hybrid Medium</vt:lpstr>
      <vt:lpstr>Google Sans</vt:lpstr>
      <vt:lpstr>Open Sans</vt:lpstr>
      <vt:lpstr>Poppins</vt:lpstr>
      <vt:lpstr>Times New Roman</vt:lpstr>
      <vt:lpstr>Title slides</vt:lpstr>
      <vt:lpstr>PowerPoint Presentation</vt:lpstr>
      <vt:lpstr>PowerPoint Presentation</vt:lpstr>
      <vt:lpstr>Brief review and theory</vt:lpstr>
      <vt:lpstr>Fixed and random effects</vt:lpstr>
      <vt:lpstr>Why the effects classification is useful?</vt:lpstr>
      <vt:lpstr>Linear mixed-effects models</vt:lpstr>
      <vt:lpstr>Assumptions of linear mixed-effects models</vt:lpstr>
      <vt:lpstr>Fitting linear mixed-effects models</vt:lpstr>
      <vt:lpstr>Fitting linear mixed-effects models</vt:lpstr>
      <vt:lpstr>How do we compare models?</vt:lpstr>
      <vt:lpstr>Hypothesis tests and estimates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Porcu</dc:creator>
  <cp:lastModifiedBy>Luca Porcu</cp:lastModifiedBy>
  <cp:revision>131</cp:revision>
  <dcterms:created xsi:type="dcterms:W3CDTF">2025-02-12T13:20:22Z</dcterms:created>
  <dcterms:modified xsi:type="dcterms:W3CDTF">2025-02-27T16:19:10Z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0x0101001D421CB53278704FAE876ED4529E1565</vt:lpwstr>
  </property>
  <property fmtid="{D5CDD505-2E9C-101B-9397-08002B2CF9AE}" pid="3" name="MediaServiceImageTags">
    <vt:lpwstr/>
  </property>
</Properties>
</file>